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embedTrueTypeFonts="1" saveSubsetFonts="0">
  <p:sldMasterIdLst>
    <p:sldMasterId id="214748365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14630400" cy="8229600"/>
  <p:notesSz cx="8229600" cy="14630400"/>
  <p:embeddedFontLst>
    <p:embeddedFont>
      <p:font typeface="Spline Sans" pitchFamily="0" charset="0"/>
      <p:regular r:id="rId16"/>
      <p:bold r:id="rId17"/>
    </p:embeddedFont>
    <p:embeddedFont>
      <p:font typeface="Arimo" pitchFamily="0" charset="0"/>
      <p:regular r:id="rId18"/>
      <p:bold r:id="rId19"/>
      <p:italic r:id="rId20"/>
      <p:boldItalic r:id="rId21"/>
    </p:embeddedFont>
    <p:embeddedFont>
      <p:font typeface="Syne" pitchFamily="0" charset="0"/>
      <p:regular r:id="rId22"/>
      <p:bold r:id="rId23"/>
    </p:embeddedFont>
    <p:embeddedFont>
      <p:font typeface="Barlow" pitchFamily="0" charset="0"/>
      <p:regular r:id="rId24"/>
      <p:bold r:id="rId25"/>
      <p:italic r:id="rId26"/>
      <p:boldItalic r:id="rId27"/>
    </p:embeddedFont>
  </p:embeddedFontLst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23656864" val="1068" revOS="4"/>
      <pr:smFileRevision xmlns:pr="smNativeData" xmlns="smNativeData" dt="1723656864" val="101"/>
      <pr:guideOptions xmlns:pr="smNativeData" xmlns="smNativeData" dt="1723656864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Objects="1" showGuides="1">
      <p:cViewPr varScale="1">
        <p:scale>
          <a:sx n="62" d="100"/>
          <a:sy n="62" d="100"/>
        </p:scale>
        <p:origin x="1402" y="256"/>
      </p:cViewPr>
      <p:guideLst x="0" y="0"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3" d="100"/>
        <a:sy n="13" d="100"/>
      </p:scale>
      <p:origin x="0" y="0"/>
    </p:cViewPr>
  </p:sorterViewPr>
  <p:notesViewPr>
    <p:cSldViewPr snapToObjects="1" showGuides="1">
      <p:cViewPr>
        <p:scale>
          <a:sx n="62" d="100"/>
          <a:sy n="62" d="100"/>
        </p:scale>
        <p:origin x="1402" y="256"/>
      </p:cViewPr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Relationship Id="rId24" Type="http://schemas.openxmlformats.org/officeDocument/2006/relationships/font" Target="fonts/font9.fntdata"/><Relationship Id="rId25" Type="http://schemas.openxmlformats.org/officeDocument/2006/relationships/font" Target="fonts/font10.fntdata"/><Relationship Id="rId26" Type="http://schemas.openxmlformats.org/officeDocument/2006/relationships/font" Target="fonts/font11.fntdata"/><Relationship Id="rId27" Type="http://schemas.openxmlformats.org/officeDocument/2006/relationships/font" Target="fonts/font12.fntdata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V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IEgAA0wIAABAAAAAmAAAACAAAAL2/AAD/HwAA"/>
              </a:ext>
            </a:extLst>
          </p:cNvSpPr>
          <p:nvPr>
            <p:ph type="hdr" idx="2"/>
          </p:nvPr>
        </p:nvSpPr>
        <p:spPr>
          <a:xfrm>
            <a:off x="0" y="0"/>
            <a:ext cx="2971800" cy="4591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R="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1pPr>
            <a:lvl2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2pPr>
            <a:lvl3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3pPr>
            <a:lvl4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4pPr>
            <a:lvl5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5pPr>
            <a:lvl6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6pPr>
            <a:lvl7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7pPr>
            <a:lvl8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8pPr>
            <a:lvl9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3" name="Google Shape;4;n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AAAAAAuKgAA0wIAABAAAAAmAAAACAAAAL2/AAD/HwAA"/>
              </a:ext>
            </a:extLst>
          </p:cNvSpPr>
          <p:nvPr>
            <p:ph type="dt" idx="10"/>
          </p:nvPr>
        </p:nvSpPr>
        <p:spPr>
          <a:xfrm>
            <a:off x="3884930" y="0"/>
            <a:ext cx="2971800" cy="4591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R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1pPr>
            <a:lvl2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2pPr>
            <a:lvl3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3pPr>
            <a:lvl4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4pPr>
            <a:lvl5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5pPr>
            <a:lvl6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6pPr>
            <a:lvl7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7pPr>
            <a:lvl8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8pPr>
            <a:lvl9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4" name="Google Shape;5;n"/>
          <p:cNvSpPr>
            <a:spLocks noGrp="1" noChangeArrowheads="1"/>
            <a:extLst>
              <a:ext uri="smNativeData">
                <pr:smNativeData xmlns:pr="smNativeData" xmlns="smNativeData" val="SMDATA_15_oOq8ZhMAAAAlAAAACwAAAA0AAAAAOAQAAAgHAAD4JQAABBo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PAAD/HwAA"/>
              </a:ext>
            </a:extLst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5486400" b="3086100"/>
            <a:pathLst>
              <a:path w="5486400" h="3086100" fill="none" extrusionOk="0">
                <a:moveTo>
                  <a:pt x="0" y="0"/>
                </a:moveTo>
                <a:lnTo>
                  <a:pt x="5486400" y="0"/>
                </a:lnTo>
                <a:lnTo>
                  <a:pt x="5486400" y="3086100"/>
                </a:lnTo>
                <a:lnTo>
                  <a:pt x="0" y="3086100"/>
                </a:lnTo>
                <a:close/>
              </a:path>
            </a:pathLst>
          </a:cu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5" name="Google Shape;6;n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V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L2/AAD/Hw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4572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1pPr>
            <a:lvl2pPr marL="9144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2pPr>
            <a:lvl3pPr marL="13716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3pPr>
            <a:lvl4pPr marL="18288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4pPr>
            <a:lvl5pPr marL="22860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5pPr>
            <a:lvl6pPr marL="27432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6pPr>
            <a:lvl7pPr marL="32004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7pPr>
            <a:lvl8pPr marL="36576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8pPr>
            <a:lvl9pPr marL="41148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6" name="Google Shape;7;n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V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G41AABIEgAAQDgAABAAAAAmAAAACAAAAL2/AAD/HwAA"/>
              </a:ext>
            </a:extLst>
          </p:cNvSpPr>
          <p:nvPr>
            <p:ph type="ftr" idx="11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R="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1pPr>
            <a:lvl2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2pPr>
            <a:lvl3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3pPr>
            <a:lvl4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4pPr>
            <a:lvl5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5pPr>
            <a:lvl6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6pPr>
            <a:lvl7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7pPr>
            <a:lvl8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8pPr>
            <a:lvl9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7" name="Google Shape;8;n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L0/AAD/HwAA"/>
              </a:ext>
            </a:extLst>
          </p:cNvSpPr>
          <p:nvPr>
            <p:ph type="sldNum" idx="12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 marL="0" marR="0" indent="0" algn="r">
              <a:spcBef>
                <a:spcPts val="0"/>
              </a:spcBef>
              <a:spcAft>
                <a:spcPts val="0"/>
              </a:spcAft>
              <a:buNone/>
            </a:pPr>
            <a:fld id="{3B949A52-1CD6-C16C-982C-EA39D4626EBF}" type="slidenum">
              <a:rPr lang="en-us" sz="12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2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;g2f2dadb8ef5_9_2:notes"/>
          <p:cNvSpPr>
            <a:spLocks noGrp="1" noChangeArrowheads="1"/>
            <a:extLst>
              <a:ext uri="smNativeData">
                <pr:smNativeData xmlns:pr="smNativeData" xmlns="smNativeData" val="SMDATA_15_oOq8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17;g2f2dadb8ef5_9_2:notes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8;g2f2dadb8ef5_9_2:notes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Pz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B949458-16D6-C162-982C-E037DA626EB5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;g2f2dadb8ef5_9_12:notes"/>
          <p:cNvSpPr>
            <a:spLocks noGrp="1" noChangeArrowheads="1"/>
            <a:extLst>
              <a:ext uri="smNativeData">
                <pr:smNativeData xmlns:pr="smNativeData" xmlns="smNativeData" val="SMDATA_15_oOq8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GMe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27;g2f2dadb8ef5_9_12:notes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QIE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28;g2f2dadb8ef5_9_12:notes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gQIE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B948CAF-E1D6-C17A-982C-172FC2626E42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;g2f2dadb8ef5_9_31:notes"/>
          <p:cNvSpPr>
            <a:spLocks noGrp="1" noChangeArrowheads="1"/>
            <a:extLst>
              <a:ext uri="smNativeData">
                <pr:smNativeData xmlns:pr="smNativeData" xmlns="smNativeData" val="SMDATA_15_oOq8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93r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47;g2f2dadb8ef5_9_31:notes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DlyGi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48;g2f2dadb8ef5_9_31:notes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B9489BE-F0D6-C17F-982C-062AC7626E53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3;g2f2dadb8ef5_9_57:notes"/>
          <p:cNvSpPr>
            <a:spLocks noGrp="1" noChangeArrowheads="1"/>
            <a:extLst>
              <a:ext uri="smNativeData">
                <pr:smNativeData xmlns:pr="smNativeData" xmlns="smNativeData" val="SMDATA_15_oOq8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PA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74;g2f2dadb8ef5_9_57:notes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75;g2f2dadb8ef5_9_57:notes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B94852E-60D6-C173-982C-9626CB626EC3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0;g2f2dadb8ef5_9_83:notes"/>
          <p:cNvSpPr>
            <a:spLocks noGrp="1" noChangeArrowheads="1"/>
            <a:extLst>
              <a:ext uri="smNativeData">
                <pr:smNativeData xmlns:pr="smNativeData" xmlns="smNativeData" val="SMDATA_15_oOq8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CwkpB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101;g2f2dadb8ef5_9_83:notes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02;g2f2dadb8ef5_9_83:notes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B94F50B-45D6-C103-982C-B356BB626EE6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4;g2f2dadb8ef5_9_106:notes"/>
          <p:cNvSpPr>
            <a:spLocks noGrp="1" noChangeArrowheads="1"/>
            <a:extLst>
              <a:ext uri="smNativeData">
                <pr:smNativeData xmlns:pr="smNativeData" xmlns="smNativeData" val="SMDATA_15_oOq8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125;g2f2dadb8ef5_9_106:notes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26;g2f2dadb8ef5_9_106:notes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B94C489-C7D6-C132-982C-31678A626E64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9;g2f2dadb8ef5_9_120:notes"/>
          <p:cNvSpPr>
            <a:spLocks noGrp="1" noChangeArrowheads="1"/>
            <a:extLst>
              <a:ext uri="smNativeData">
                <pr:smNativeData xmlns:pr="smNativeData" xmlns="smNativeData" val="SMDATA_15_oOq8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NcCCb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140;g2f2dadb8ef5_9_120:notes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D8/S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41;g2f2dadb8ef5_9_120:notes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Iheb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B94B3AD-E3D6-C145-982C-1510FD626E40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1;g2f2dadb8ef5_9_141:notes"/>
          <p:cNvSpPr>
            <a:spLocks noGrp="1" noChangeArrowheads="1"/>
            <a:extLst>
              <a:ext uri="smNativeData">
                <pr:smNativeData xmlns:pr="smNativeData" xmlns="smNativeData" val="SMDATA_15_oOq8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162;g2f2dadb8ef5_9_141:notes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EB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63;g2f2dadb8ef5_9_141:notes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P/+AP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B94D665-2BD6-C120-982C-DD7598626E88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9;g2f2dadb8ef5_9_158:notes"/>
          <p:cNvSpPr>
            <a:spLocks noGrp="1" noChangeArrowheads="1"/>
            <a:extLst>
              <a:ext uri="smNativeData">
                <pr:smNativeData xmlns:pr="smNativeData" xmlns="smNativeData" val="SMDATA_15_oOq8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Pn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180;g2f2dadb8ef5_9_158:notes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IAA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81;g2f2dadb8ef5_9_158:notes"/>
          <p:cNvSpPr>
            <a:spLocks noGrp="1" noChangeArrowheads="1"/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B94B7C3-8DD6-C141-982C-7B14F9626E2E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e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jpe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6.jpeg"/><Relationship Id="rId5" Type="http://schemas.openxmlformats.org/officeDocument/2006/relationships/image" Target="../media/image27.jpe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0;p7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wMDAi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Google Shape;21;p7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wCE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Google Shape;22;p7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cAANQKAACvVAAASxwAABAAAAAmAAAACAAAAP//////////"/>
              </a:ext>
            </a:extLst>
          </p:cNvSpPr>
          <p:nvPr/>
        </p:nvSpPr>
        <p:spPr>
          <a:xfrm>
            <a:off x="6350635" y="1760220"/>
            <a:ext cx="7415530" cy="2839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5960" b="1" cap="none">
                <a:solidFill>
                  <a:srgbClr val="F0FCFF"/>
                </a:solidFill>
              </a:rPr>
              <a:t>Телеграм-бот по Dungeons and Dragons</a:t>
            </a:r>
            <a:endParaRPr sz="5960" cap="none"/>
          </a:p>
        </p:txBody>
      </p:sp>
      <p:sp>
        <p:nvSpPr>
          <p:cNvPr id="5" name="Google Shape;23;p7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cAAJIeAACvVAAAbiMAABAAAAAmAAAACAAAAP//////////"/>
              </a:ext>
            </a:extLst>
          </p:cNvSpPr>
          <p:nvPr/>
        </p:nvSpPr>
        <p:spPr>
          <a:xfrm>
            <a:off x="6350635" y="4969510"/>
            <a:ext cx="7415530" cy="789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Этот бот создан для генерации новых историй в игре Dungeons and Dragons.</a:t>
            </a:r>
            <a:endParaRPr sz="1940" cap="none"/>
          </a:p>
        </p:txBody>
      </p:sp>
      <p:pic>
        <p:nvPicPr>
          <p:cNvPr id="6" name="Google Shape;24;p7"/>
          <p:cNvPicPr>
            <a:extLst>
              <a:ext uri="smNativeData">
                <pr:smNativeData xmlns:pr="smNativeData" xmlns="smNativeData" val="SMDATA_17_oOq8ZhMAAAAlAAAAEQAAAA0AAAAAkAAAAEgAAACQAAAASAAAAAAAAAAAAAAAAAAAAAEAAABQAAAAxxFr8SkAxj8AAAAAAADgPwAAAAAAAOA/AAAAAAAA4D8AAAAAAADgPwAAAAAAAOA/AAAAAAAA4D8AAAAAAADgPwAAAAAAAOA/AAAAAAAA4D8CAAAAjAAAAAEAAAAAAAAA7Ozs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UAAAAXAAAAFAAAAAAAAAAAAAAA/38AAP9/AAAAAAAACQAAAAQAAAAAAAAAHgAAAGgAAAAAAAAAAAAAAAAAAAAAAAAAAAAAABAnAAAQJwAAAAAAAAAAAAAAAAAAAAAAAAAAAAAAAAAAAAAAAAAAAAAUAAAAAAAAAMDA/wABAAAAHAAAAD4AAAAIAAAAZAAAAAAAAAB/f38ACgAAACIAAAAYAAAAAAAAAAAAAAAAAAAAAAAAAAAAAAAAAAAAJAAAACQAAAAAAAAABwAAAAAAAAAAAAAAAAAAAAAAAAAAAAAAAAAAAH9/fwAlAAAAWAAAAAAAAAAAAAAAAAAAAAAAAAAAAAAAAAAAAAAAAAAAAAAAAAAAAAAAAAAAAAAAPwAAAAAAAACghgEAAAAAAAAAAAAAAAAADAAAAAEAAAAAAAAAAAAAAAAAAAAfAAAAVAAAAOzs7AD///8BAAAAAAAAAAAAAAAAAAAAAAAAAAAAAAAAAAAAAAAAAAAAAAACf39/AERUagPMzMwAwMD/AH9/fwAAAAAAAAAAAAAAAAD///8AAAAAACEAAAAYAAAAFAAAALkIAADUCgAA8hwAAA4f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417955" y="1760220"/>
            <a:ext cx="3287395" cy="328803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80" dir="5400000" sy="-100000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0;p8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31;p8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EAAAAAAAAACggbAP///wgb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BAg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AAAAAJ/f38ARFRq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3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4" name="Google Shape;32;p8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Cjo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PY4AAAAAAAAtlo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25957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Google Shape;33;p8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BjHn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PE4AAD/////7loAAKEy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9256395" y="-635"/>
            <a:ext cx="5525135" cy="82308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Google Shape;34;p8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IECB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QQAAGYHAAAgLAAA8woAABAAAAAmAAAACAAAAP//////////"/>
              </a:ext>
            </a:extLst>
          </p:cNvSpPr>
          <p:nvPr/>
        </p:nvSpPr>
        <p:spPr>
          <a:xfrm>
            <a:off x="727075" y="1202690"/>
            <a:ext cx="6445885" cy="577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35" b="1" cap="none">
                <a:solidFill>
                  <a:srgbClr val="F0FCFF"/>
                </a:solidFill>
                <a:latin typeface="Spline Sans" pitchFamily="0" charset="0"/>
                <a:ea typeface="Spline Sans" pitchFamily="0" charset="0"/>
                <a:cs typeface="Spline Sans" pitchFamily="0" charset="0"/>
              </a:rPr>
              <a:t>Кома</a:t>
            </a:r>
            <a:r>
              <a:rPr lang="en-us" sz="3635" b="1" cap="none">
                <a:solidFill>
                  <a:srgbClr val="F0FCFF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rPr>
              <a:t>нда "Dungeon masters"</a:t>
            </a:r>
            <a:endParaRPr sz="3635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7" name="Google Shape;35;p8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EC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QQAAN4MAADHMwAA6g4AABAAAAAmAAAACAAAAP//////////"/>
              </a:ext>
            </a:extLst>
          </p:cNvSpPr>
          <p:nvPr/>
        </p:nvSpPr>
        <p:spPr>
          <a:xfrm>
            <a:off x="727075" y="2091690"/>
            <a:ext cx="7689850" cy="3327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35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rPr>
              <a:t>Дмитрий Б. и Нурсултан У. создал этого бота для хакатона</a:t>
            </a:r>
            <a:r>
              <a:rPr lang="en-us" sz="1635" cap="none">
                <a:solidFill>
                  <a:srgbClr val="E0E4E6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.</a:t>
            </a:r>
            <a:endParaRPr sz="1635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8" name="Google Shape;36;p8"/>
          <p:cNvSpPr>
            <a:extLst>
              <a:ext uri="smNativeData">
                <pr:smNativeData xmlns:pr="smNativeData" xmlns="smNativeData" val="SMDATA_15_oOq8ZhMAAAAlAAAAZQAAAA0AAAAAkAAAAEgAAACQAAAASAAAAAAAAAAAAAAAAAAAAAEAAABQAAAA1pC4x9KH4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Bb/uw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CBAg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Bb/uwB/f38ARFRqA8zMzADAwP8Af39/AAAAAAAAAAAAAAAAAAAAAAAAAAAAIQAAABgAAAAUAAAAeQQAAFoQAADHMwAAxhcAABAAAAAmAAAACAAAAP//////////"/>
              </a:ext>
            </a:extLst>
          </p:cNvSpPr>
          <p:nvPr/>
        </p:nvSpPr>
        <p:spPr>
          <a:xfrm>
            <a:off x="727075" y="2658110"/>
            <a:ext cx="7689850" cy="1206500"/>
          </a:xfrm>
          <a:prstGeom prst="roundRect">
            <a:avLst>
              <a:gd name="adj" fmla="val 25829"/>
            </a:avLst>
          </a:prstGeom>
          <a:solidFill>
            <a:srgbClr val="0A081B"/>
          </a:solidFill>
          <a:ln w="22860" cap="flat" cmpd="sng" algn="ctr">
            <a:solidFill>
              <a:srgbClr val="16FFBB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9" name="Google Shape;37;p8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BsgQ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5QUAAMURAABAIwAAixMAABAAAAAmAAAACAAAAP//////////"/>
              </a:ext>
            </a:extLst>
          </p:cNvSpPr>
          <p:nvPr/>
        </p:nvSpPr>
        <p:spPr>
          <a:xfrm>
            <a:off x="958215" y="2888615"/>
            <a:ext cx="4772025" cy="288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815" b="1" cap="none">
                <a:solidFill>
                  <a:srgbClr val="E0E4E6"/>
                </a:solidFill>
              </a:rPr>
              <a:t>Развитие истории в реальном времени</a:t>
            </a:r>
            <a:endParaRPr sz="1815" cap="none"/>
          </a:p>
        </p:txBody>
      </p:sp>
      <p:sp>
        <p:nvSpPr>
          <p:cNvPr id="10" name="Google Shape;38;p8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gQiA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5QUAAFAUAABbMgAAWxYAABAAAAAmAAAACAAAAP//////////"/>
              </a:ext>
            </a:extLst>
          </p:cNvSpPr>
          <p:nvPr/>
        </p:nvSpPr>
        <p:spPr>
          <a:xfrm>
            <a:off x="958215" y="3302000"/>
            <a:ext cx="7227570" cy="3321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635" cap="none">
                <a:solidFill>
                  <a:srgbClr val="E0E4E6"/>
                </a:solidFill>
              </a:rPr>
              <a:t>Бот генерирует развитие истории на ходу с помощью OpenAI API.</a:t>
            </a:r>
            <a:endParaRPr sz="1635" cap="none"/>
          </a:p>
        </p:txBody>
      </p:sp>
      <p:sp>
        <p:nvSpPr>
          <p:cNvPr id="11" name="Google Shape;39;p8"/>
          <p:cNvSpPr>
            <a:extLst>
              <a:ext uri="smNativeData">
                <pr:smNativeData xmlns:pr="smNativeData" xmlns="smNativeData" val="SMDATA_15_oOq8ZhMAAAAlAAAAZQAAAA0AAAAAkAAAAEgAAACQAAAASAAAAAAAAAAAAAAAAAAAAAEAAABQAAAA1pC4x9KH4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Cnd2g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gQIE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Cnd2gB/f38ARFRqA8zMzADAwP8Af39/AAAAAAAAAAAAAAAAAAAAAAAAAAAAIQAAABgAAAAUAAAAeQQAAA4ZAADHMwAAeiAAABAAAAAmAAAACAAAAP//////////"/>
              </a:ext>
            </a:extLst>
          </p:cNvSpPr>
          <p:nvPr/>
        </p:nvSpPr>
        <p:spPr>
          <a:xfrm>
            <a:off x="727075" y="4072890"/>
            <a:ext cx="7689850" cy="1206500"/>
          </a:xfrm>
          <a:prstGeom prst="roundRect">
            <a:avLst>
              <a:gd name="adj" fmla="val 25829"/>
            </a:avLst>
          </a:prstGeom>
          <a:solidFill>
            <a:srgbClr val="0A081B"/>
          </a:solidFill>
          <a:ln w="22860" cap="flat" cmpd="sng" algn="ctr">
            <a:solidFill>
              <a:srgbClr val="29DDDA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2" name="Google Shape;40;p8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IoUg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5QUAAHkaAAAZFAAAPxwAABAAAAAmAAAACAAAAP//////////"/>
              </a:ext>
            </a:extLst>
          </p:cNvSpPr>
          <p:nvPr/>
        </p:nvSpPr>
        <p:spPr>
          <a:xfrm>
            <a:off x="958215" y="4303395"/>
            <a:ext cx="2308860" cy="288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815" b="1" cap="none">
                <a:solidFill>
                  <a:srgbClr val="E0E4E6"/>
                </a:solidFill>
              </a:rPr>
              <a:t>Анализ ситуаций</a:t>
            </a:r>
            <a:endParaRPr sz="1815" cap="none"/>
          </a:p>
        </p:txBody>
      </p:sp>
      <p:sp>
        <p:nvSpPr>
          <p:cNvPr id="13" name="Google Shape;41;p8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BAgQ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5QUAAAMdAABbMgAADx8AABAAAAAmAAAACAAAAP//////////"/>
              </a:ext>
            </a:extLst>
          </p:cNvSpPr>
          <p:nvPr/>
        </p:nvSpPr>
        <p:spPr>
          <a:xfrm>
            <a:off x="958215" y="4716145"/>
            <a:ext cx="7227570" cy="3327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635" cap="none">
                <a:solidFill>
                  <a:srgbClr val="E0E4E6"/>
                </a:solidFill>
              </a:rPr>
              <a:t>Бот оценивает сложность событий, с которыми сталкивается игрок.</a:t>
            </a:r>
            <a:endParaRPr sz="1635" cap="none"/>
          </a:p>
        </p:txBody>
      </p:sp>
      <p:sp>
        <p:nvSpPr>
          <p:cNvPr id="14" name="Google Shape;42;p8"/>
          <p:cNvSpPr>
            <a:extLst>
              <a:ext uri="smNativeData">
                <pr:smNativeData xmlns:pr="smNativeData" xmlns="smNativeData" val="SMDATA_15_oOq8ZhMAAAAlAAAAZQAAAA0AAAAAkAAAAEgAAACQAAAASAAAAAAAAAAAAAAAAAAAAAEAAABQAAAA7FG4HoXr2T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Den5w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BAg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Den5wB/f38ARFRqA8zMzADAwP8Af39/AAAAAAAAAAAAAAAAAAAAAAAAAAAAIQAAABgAAAAUAAAAeQQAAMIhAADHMwAAOisAABAAAAAmAAAACAAAAP//////////"/>
              </a:ext>
            </a:extLst>
          </p:cNvSpPr>
          <p:nvPr/>
        </p:nvSpPr>
        <p:spPr>
          <a:xfrm>
            <a:off x="727075" y="5487670"/>
            <a:ext cx="7689850" cy="1539240"/>
          </a:xfrm>
          <a:prstGeom prst="roundRect">
            <a:avLst>
              <a:gd name="adj" fmla="val 20250"/>
            </a:avLst>
          </a:prstGeom>
          <a:solidFill>
            <a:srgbClr val="0A081B"/>
          </a:solidFill>
          <a:ln w="22860" cap="flat" cmpd="sng" algn="ctr">
            <a:solidFill>
              <a:srgbClr val="37A7E7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5" name="Google Shape;43;p8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EC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5QUAAC0jAAAZFAAA8yQAABAAAAAmAAAACAAAAP//////////"/>
              </a:ext>
            </a:extLst>
          </p:cNvSpPr>
          <p:nvPr/>
        </p:nvSpPr>
        <p:spPr>
          <a:xfrm>
            <a:off x="958215" y="5718175"/>
            <a:ext cx="2308860" cy="288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815" b="1" cap="none">
                <a:solidFill>
                  <a:srgbClr val="E0E4E6"/>
                </a:solidFill>
              </a:rPr>
              <a:t>Взаимодействие</a:t>
            </a:r>
            <a:endParaRPr sz="1815" cap="none"/>
          </a:p>
        </p:txBody>
      </p:sp>
      <p:sp>
        <p:nvSpPr>
          <p:cNvPr id="16" name="Google Shape;44;p8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IAAAQ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5QUAALclAABbMgAAzykAABAAAAAmAAAACAAAAP//////////"/>
              </a:ext>
            </a:extLst>
          </p:cNvSpPr>
          <p:nvPr/>
        </p:nvSpPr>
        <p:spPr>
          <a:xfrm>
            <a:off x="958215" y="6130925"/>
            <a:ext cx="7227570" cy="665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635" cap="none">
                <a:solidFill>
                  <a:srgbClr val="E0E4E6"/>
                </a:solidFill>
              </a:rPr>
              <a:t>Бот оценивает действия игрока, исходя из описания, характеристик игрока и броска 20-гранника.</a:t>
            </a:r>
            <a:endParaRPr sz="1635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0;p9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51;p9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EAAAAAAAAACggbAP///wgb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C2AQ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AAAAAJ/f38ARFRq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3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4" name="Google Shape;52;p9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jZYf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EA4AAAAAAAAAFo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Google Shape;53;p9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Pd67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Mw5AAC6AwAAc1gAAOYu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9395460" y="605790"/>
            <a:ext cx="4982845" cy="70180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Google Shape;54;p9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CBAg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VgQAAGIGAADeHwAA0wkAABAAAAAmAAAACAAAAP//////////"/>
              </a:ext>
            </a:extLst>
          </p:cNvSpPr>
          <p:nvPr/>
        </p:nvSpPr>
        <p:spPr>
          <a:xfrm>
            <a:off x="704850" y="1037590"/>
            <a:ext cx="4475480" cy="5594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3520" b="1" cap="none">
                <a:solidFill>
                  <a:srgbClr val="F0FCFF"/>
                </a:solidFill>
              </a:rPr>
              <a:t>Как работает бот?</a:t>
            </a:r>
            <a:endParaRPr sz="3520" cap="none"/>
          </a:p>
        </p:txBody>
      </p:sp>
      <p:sp>
        <p:nvSpPr>
          <p:cNvPr id="7" name="Google Shape;55;p9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VgQAAK8LAADqMwAAqg0AABAAAAAmAAAACAAAAP//////////"/>
              </a:ext>
            </a:extLst>
          </p:cNvSpPr>
          <p:nvPr/>
        </p:nvSpPr>
        <p:spPr>
          <a:xfrm>
            <a:off x="704850" y="1899285"/>
            <a:ext cx="7734300" cy="3219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5" cap="none">
                <a:solidFill>
                  <a:srgbClr val="E0E4E6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Бот использует OpenAI API для генерации текста и анализа ситуаций.</a:t>
            </a:r>
            <a:endParaRPr sz="1585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8" name="Google Shape;56;p9"/>
          <p:cNvSpPr>
            <a:extLst>
              <a:ext uri="smNativeData">
                <pr:smNativeData xmlns:pr="smNativeData" xmlns="smNativeData" val="SMDATA_15_oOq8ZhMAAAAlAAAAZQAAAA0AAAAAkAAAAEgAAACQAAAASAAAAAAAAAAAAAAAAAAAAAEAAABQAAAAAAAAAAAA8D8AAAAAAAAAAAAAAAAAAOA/AAAAAAAA4D8AAAAAAADgPwAAAAAAAOA/AAAAAAAA4D8AAAAAAADgPwAAAAAAAOA/AAAAAAAA4D8CAAAAjAAAAAEAAAAAAAAA////AP///whO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J/f38ARFRqA8zMzADAwP8Af39/AAAAAAAAAAAAAAAAAAAAAAAAAAAAIQAAABgAAAAUAAAAIAYAAA8PAABEBgAAPiwAABAAAAAmAAAACAAAAP//////////"/>
              </a:ext>
            </a:extLst>
          </p:cNvSpPr>
          <p:nvPr/>
        </p:nvSpPr>
        <p:spPr>
          <a:xfrm>
            <a:off x="995680" y="2447925"/>
            <a:ext cx="22860" cy="4744085"/>
          </a:xfrm>
          <a:prstGeom prst="roundRect">
            <a:avLst>
              <a:gd name="adj" fmla="val 50000"/>
            </a:avLst>
          </a:prstGeom>
          <a:solidFill>
            <a:srgbClr val="FFFFFF">
              <a:alpha val="22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9" name="Google Shape;57;p9"/>
          <p:cNvSpPr>
            <a:extLst>
              <a:ext uri="smNativeData">
                <pr:smNativeData xmlns:pr="smNativeData" xmlns="smNativeData" val="SMDATA_15_oOq8ZhMAAAAlAAAAZQAAAA0AAAAAkAAAAEgAAACQAAAASAAAAAAAAAAAAAAAAAAAAAEAAABQAAAAAAAAAAAA8D8AAAAAAAAAAAAAAAAAAOA/AAAAAAAA4D8AAAAAAADgPwAAAAAAAOA/AAAAAAAA4D8AAAAAAADgPwAAAAAAAOA/AAAAAAAA4D8CAAAAjAAAAAEAAAAAAAAAFv+7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v+7AP///wEAAAAAAAAAAAAAAAAAAAAAAAAAAAAAAAAAAAAAAAAAAAAAAAJ/f38ARFRqA8zMzADAwP8Af39/AAAAAAAAAAAAAAAAAAAAAAAAAAAAIQAAABgAAAAUAAAAcgcAAMYRAADICwAA6hEAABAAAAAmAAAACAAAAP//////////"/>
              </a:ext>
            </a:extLst>
          </p:cNvSpPr>
          <p:nvPr/>
        </p:nvSpPr>
        <p:spPr>
          <a:xfrm>
            <a:off x="1210310" y="2889250"/>
            <a:ext cx="704850" cy="22860"/>
          </a:xfrm>
          <a:prstGeom prst="roundRect">
            <a:avLst>
              <a:gd name="adj" fmla="val 50000"/>
            </a:avLst>
          </a:prstGeom>
          <a:solidFill>
            <a:srgbClr val="16FFBB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0" name="Google Shape;58;p9"/>
          <p:cNvSpPr>
            <a:extLst>
              <a:ext uri="smNativeData">
                <pr:smNativeData xmlns:pr="smNativeData" xmlns="smNativeData" val="SMDATA_15_oOq8ZhMAAAAlAAAAZQAAAA0AAAAAkAAAAEgAAACQAAAASAAAAAAAAAAAAAAAAAAAAAEAAABQAAAAAAAAAAAA8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Bb/uw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oAC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Bb/uwB/f38ARFRqA8zMzADAwP8Af39/AAAAAAAAAAAAAAAAAAAAAAAAAAAAIQAAABgAAAAUAAAAzQQAAHMQAACWBwAAPRMAABAAAAAmAAAACAAAAP//////////"/>
              </a:ext>
            </a:extLst>
          </p:cNvSpPr>
          <p:nvPr/>
        </p:nvSpPr>
        <p:spPr>
          <a:xfrm>
            <a:off x="780415" y="2673985"/>
            <a:ext cx="452755" cy="453390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 cap="flat" cmpd="sng" algn="ctr">
            <a:solidFill>
              <a:srgbClr val="16FFBB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1" name="Google Shape;59;p9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O/AKC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1gUAAAURAACNBgAArBIAABAAAAAmAAAACAAAAP//////////"/>
              </a:ext>
            </a:extLst>
          </p:cNvSpPr>
          <p:nvPr/>
        </p:nvSpPr>
        <p:spPr>
          <a:xfrm>
            <a:off x="948690" y="2766695"/>
            <a:ext cx="116205" cy="268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 b="1" cap="none">
                <a:solidFill>
                  <a:srgbClr val="E0E4E6"/>
                </a:solidFill>
                <a:latin typeface="Spline Sans" pitchFamily="0" charset="0"/>
                <a:ea typeface="Spline Sans" pitchFamily="0" charset="0"/>
                <a:cs typeface="Spline Sans" pitchFamily="0" charset="0"/>
              </a:rPr>
              <a:t>1</a:t>
            </a:r>
            <a:endParaRPr sz="211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2" name="Google Shape;60;p9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Ag0AAEwQAADGGgAABBIAABAAAAAmAAAACAAAAP//////////"/>
              </a:ext>
            </a:extLst>
          </p:cNvSpPr>
          <p:nvPr/>
        </p:nvSpPr>
        <p:spPr>
          <a:xfrm>
            <a:off x="2114550" y="2649220"/>
            <a:ext cx="2237740" cy="279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760" b="1" cap="none">
                <a:solidFill>
                  <a:srgbClr val="E0E4E6"/>
                </a:solidFill>
              </a:rPr>
              <a:t>Ввод данных</a:t>
            </a:r>
            <a:endParaRPr sz="1760" cap="none"/>
          </a:p>
        </p:txBody>
      </p:sp>
      <p:sp>
        <p:nvSpPr>
          <p:cNvPr id="13" name="Google Shape;61;p9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Ag0AAMISAADqMwAAuRYAABAAAAAmAAAACAAAAP//////////"/>
              </a:ext>
            </a:extLst>
          </p:cNvSpPr>
          <p:nvPr/>
        </p:nvSpPr>
        <p:spPr>
          <a:xfrm>
            <a:off x="2114550" y="3049270"/>
            <a:ext cx="6324600" cy="644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85" cap="none">
                <a:solidFill>
                  <a:srgbClr val="E0E4E6"/>
                </a:solidFill>
              </a:rPr>
              <a:t>Игрок вводит описание ситуации и действия, которые он хочет совершить.</a:t>
            </a:r>
            <a:endParaRPr sz="1585" cap="none"/>
          </a:p>
        </p:txBody>
      </p:sp>
      <p:sp>
        <p:nvSpPr>
          <p:cNvPr id="14" name="Google Shape;62;p9"/>
          <p:cNvSpPr>
            <a:extLst>
              <a:ext uri="smNativeData">
                <pr:smNativeData xmlns:pr="smNativeData" xmlns="smNativeData" val="SMDATA_15_oOq8ZhMAAAAlAAAAZQAAAA0AAAAAkAAAAEgAAACQAAAASAAAAAAAAAAAAAAAAAAAAAEAAABQAAAAAAAAAAAA8D8AAAAAAAAAAAAAAAAAAOA/AAAAAAAA4D8AAAAAAADgPwAAAAAAAOA/AAAAAAAA4D8AAAAAAADgPwAAAAAAAOA/AAAAAAAA4D8CAAAAjAAAAAEAAAAAAAAAKd3a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d3aAP///wEAAAAAAAAAAAAAAAAAAAAAAAAAAAAAAAAAAAAAAAAAAAAAAAJ/f38ARFRqA8zMzADAwP8Af39/AAAAAAAAAAAAAAAAAAAAAAAAAAAAIQAAABgAAAAUAAAAcgcAAOobAADICwAADhwAABAAAAAmAAAACAAAAP//////////"/>
              </a:ext>
            </a:extLst>
          </p:cNvSpPr>
          <p:nvPr/>
        </p:nvSpPr>
        <p:spPr>
          <a:xfrm>
            <a:off x="1210310" y="4537710"/>
            <a:ext cx="704850" cy="22860"/>
          </a:xfrm>
          <a:prstGeom prst="roundRect">
            <a:avLst>
              <a:gd name="adj" fmla="val 50000"/>
            </a:avLst>
          </a:prstGeom>
          <a:solidFill>
            <a:srgbClr val="29DDDA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5" name="Google Shape;63;p9"/>
          <p:cNvSpPr>
            <a:extLst>
              <a:ext uri="smNativeData">
                <pr:smNativeData xmlns:pr="smNativeData" xmlns="smNativeData" val="SMDATA_15_oOq8ZhMAAAAlAAAAZQAAAA0AAAAAkAAAAEgAAACQAAAASAAAAAAAAAAAAAAAAAAAAAEAAABQAAAAAAAAAAAA8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Cnd2g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BAHC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Cnd2gB/f38ARFRqA8zMzADAwP8Af39/AAAAAAAAAAAAAAAAAAAAAAAAAAAAIQAAABgAAAAUAAAAzQQAAJcaAACWBwAAYR0AABAAAAAmAAAACAAAAP//////////"/>
              </a:ext>
            </a:extLst>
          </p:cNvSpPr>
          <p:nvPr/>
        </p:nvSpPr>
        <p:spPr>
          <a:xfrm>
            <a:off x="780415" y="4322445"/>
            <a:ext cx="452755" cy="453390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 cap="flat" cmpd="sng" algn="ctr">
            <a:solidFill>
              <a:srgbClr val="29DDDA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6" name="Google Shape;64;p9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vAUAACkbAACnBgAA0BwAABAAAAAmAAAACAAAAP//////////"/>
              </a:ext>
            </a:extLst>
          </p:cNvSpPr>
          <p:nvPr/>
        </p:nvSpPr>
        <p:spPr>
          <a:xfrm>
            <a:off x="932180" y="4415155"/>
            <a:ext cx="149225" cy="268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 b="1" cap="none">
                <a:solidFill>
                  <a:srgbClr val="E0E4E6"/>
                </a:solidFill>
                <a:latin typeface="Spline Sans" pitchFamily="0" charset="0"/>
                <a:ea typeface="Spline Sans" pitchFamily="0" charset="0"/>
                <a:cs typeface="Spline Sans" pitchFamily="0" charset="0"/>
              </a:rPr>
              <a:t>2</a:t>
            </a:r>
            <a:endParaRPr sz="211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7" name="Google Shape;65;p9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Bh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Ag0AAHAaAADGGgAAKBwAABAAAAAmAAAACAAAAP//////////"/>
              </a:ext>
            </a:extLst>
          </p:cNvSpPr>
          <p:nvPr/>
        </p:nvSpPr>
        <p:spPr>
          <a:xfrm>
            <a:off x="2114550" y="4297680"/>
            <a:ext cx="2237740" cy="279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760" b="1" cap="none">
                <a:solidFill>
                  <a:srgbClr val="E0E4E6"/>
                </a:solidFill>
              </a:rPr>
              <a:t>Обработка данных</a:t>
            </a:r>
            <a:endParaRPr sz="1760" cap="none"/>
          </a:p>
        </p:txBody>
      </p:sp>
      <p:sp>
        <p:nvSpPr>
          <p:cNvPr id="18" name="Google Shape;66;p9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Ag0AAOYcAADqMwAA3SAAABAAAAAmAAAACAAAAP//////////"/>
              </a:ext>
            </a:extLst>
          </p:cNvSpPr>
          <p:nvPr/>
        </p:nvSpPr>
        <p:spPr>
          <a:xfrm>
            <a:off x="2114550" y="4697730"/>
            <a:ext cx="6324600" cy="644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85" cap="none">
                <a:solidFill>
                  <a:srgbClr val="E0E4E6"/>
                </a:solidFill>
              </a:rPr>
              <a:t>Бот анализирует введенные данные и генерирует текст, описывающий результат действия.</a:t>
            </a:r>
            <a:endParaRPr sz="1585" cap="none"/>
          </a:p>
        </p:txBody>
      </p:sp>
      <p:sp>
        <p:nvSpPr>
          <p:cNvPr id="19" name="Google Shape;67;p9"/>
          <p:cNvSpPr>
            <a:extLst>
              <a:ext uri="smNativeData">
                <pr:smNativeData xmlns:pr="smNativeData" xmlns="smNativeData" val="SMDATA_15_oOq8ZhMAAAAlAAAAZQAAAA0AAAAAkAAAAEgAAACQAAAASAAAAAAAAAAAAAAAAAAAAAEAAABQAAAAAAAAAAAA8D8AAAAAAAAAAAAAAAAAAOA/AAAAAAAA4D8AAAAAAADgPwAAAAAAAOA/AAAAAAAA4D8AAAAAAADgPwAAAAAAAOA/AAAAAAAA4D8CAAAAjAAAAAEAAAAAAAAAN6fn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6fnAP///wEAAAAAAAAAAAAAAAAAAAAAAAAAAAAAAAAAAAAAAAAAAAAAAAJ/f38ARFRqA8zMzADAwP8Af39/AAAAAAAAAAAAAAAAAAAAAAAAAAAAIQAAABgAAAAUAAAAcgcAAA4mAADICwAAMiYAABAAAAAmAAAACAAAAP//////////"/>
              </a:ext>
            </a:extLst>
          </p:cNvSpPr>
          <p:nvPr/>
        </p:nvSpPr>
        <p:spPr>
          <a:xfrm>
            <a:off x="1210310" y="6186170"/>
            <a:ext cx="704850" cy="22860"/>
          </a:xfrm>
          <a:prstGeom prst="roundRect">
            <a:avLst>
              <a:gd name="adj" fmla="val 50000"/>
            </a:avLst>
          </a:prstGeom>
          <a:solidFill>
            <a:srgbClr val="37A7E7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20" name="Google Shape;68;p9"/>
          <p:cNvSpPr>
            <a:extLst>
              <a:ext uri="smNativeData">
                <pr:smNativeData xmlns:pr="smNativeData" xmlns="smNativeData" val="SMDATA_15_oOq8ZhMAAAAlAAAAZQAAAA0AAAAAkAAAAEgAAACQAAAASAAAAAAAAAAAAAAAAAAAAAEAAABQAAAAAAAAAAAA8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Den5w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Den5wB/f38ARFRqA8zMzADAwP8Af39/AAAAAAAAAAAAAAAAAAAAAAAAAAAAIQAAABgAAAAUAAAAzQQAALskAACWBwAAhScAABAAAAAmAAAACAAAAP//////////"/>
              </a:ext>
            </a:extLst>
          </p:cNvSpPr>
          <p:nvPr/>
        </p:nvSpPr>
        <p:spPr>
          <a:xfrm>
            <a:off x="780415" y="5970905"/>
            <a:ext cx="452755" cy="453390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 cap="flat" cmpd="sng" algn="ctr">
            <a:solidFill>
              <a:srgbClr val="37A7E7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21" name="Google Shape;69;p9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LTJXh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tgUAAE0lAACtBgAA8yYAABAAAAAmAAAACAAAAP//////////"/>
              </a:ext>
            </a:extLst>
          </p:cNvSpPr>
          <p:nvPr/>
        </p:nvSpPr>
        <p:spPr>
          <a:xfrm>
            <a:off x="928370" y="6063615"/>
            <a:ext cx="156845" cy="267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 b="1" cap="none">
                <a:solidFill>
                  <a:srgbClr val="E0E4E6"/>
                </a:solidFill>
                <a:latin typeface="Spline Sans" pitchFamily="0" charset="0"/>
                <a:ea typeface="Spline Sans" pitchFamily="0" charset="0"/>
                <a:cs typeface="Spline Sans" pitchFamily="0" charset="0"/>
              </a:rPr>
              <a:t>3</a:t>
            </a:r>
            <a:endParaRPr sz="211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22" name="Google Shape;70;p9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B7l8j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Ag0AAJQkAADGGgAATCYAABAAAAAmAAAACAAAAP//////////"/>
              </a:ext>
            </a:extLst>
          </p:cNvSpPr>
          <p:nvPr/>
        </p:nvSpPr>
        <p:spPr>
          <a:xfrm>
            <a:off x="2114550" y="5946140"/>
            <a:ext cx="2237740" cy="279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760" b="1" cap="none">
                <a:solidFill>
                  <a:srgbClr val="E0E4E6"/>
                </a:solidFill>
              </a:rPr>
              <a:t>Вывод результата</a:t>
            </a:r>
            <a:endParaRPr sz="1760" cap="none"/>
          </a:p>
        </p:txBody>
      </p:sp>
      <p:sp>
        <p:nvSpPr>
          <p:cNvPr id="23" name="Google Shape;71;p9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Ag0AAAonAADqMwAAACsAABAAAAAmAAAACAAAAP//////////"/>
              </a:ext>
            </a:extLst>
          </p:cNvSpPr>
          <p:nvPr/>
        </p:nvSpPr>
        <p:spPr>
          <a:xfrm>
            <a:off x="2114550" y="6346190"/>
            <a:ext cx="6324600" cy="6438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85" cap="none">
                <a:solidFill>
                  <a:srgbClr val="E0E4E6"/>
                </a:solidFill>
              </a:rPr>
              <a:t>Бот выводит результат действия в виде текста, который может включать описание событий, изменения в мире игры и т.д.</a:t>
            </a:r>
            <a:endParaRPr sz="1585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7;p10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78;p10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EAAAAAAAAACggbAP///wgb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AAAAAJ/f38ARFRq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3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4" name="Google Shape;79;p10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6AQ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wCE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Google Shape;80;p10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MQBAABkAwAAhyAAAHwa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287020" y="551180"/>
            <a:ext cx="5000625" cy="37541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Google Shape;81;p10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7yUAADIFAADxQQAAhAgAABAAAAAmAAAACAAAAP//////////"/>
              </a:ext>
            </a:extLst>
          </p:cNvSpPr>
          <p:nvPr/>
        </p:nvSpPr>
        <p:spPr>
          <a:xfrm>
            <a:off x="6166485" y="844550"/>
            <a:ext cx="4552950" cy="539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3400" b="1" cap="none">
                <a:solidFill>
                  <a:srgbClr val="F0FCFF"/>
                </a:solidFill>
              </a:rPr>
              <a:t>Преимущества бота</a:t>
            </a:r>
            <a:endParaRPr sz="3400" cap="none"/>
          </a:p>
        </p:txBody>
      </p:sp>
      <p:sp>
        <p:nvSpPr>
          <p:cNvPr id="7" name="Google Shape;82;p10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7yUAAE8KAADRVQAAIg4AABAAAAAmAAAACAAAAP//////////"/>
              </a:ext>
            </a:extLst>
          </p:cNvSpPr>
          <p:nvPr/>
        </p:nvSpPr>
        <p:spPr>
          <a:xfrm>
            <a:off x="6166485" y="1675765"/>
            <a:ext cx="7783830" cy="62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30" cap="none">
                <a:solidFill>
                  <a:srgbClr val="E0E4E6"/>
                </a:solidFill>
              </a:rPr>
              <a:t>Бот позволяет игрокам создавать новые истории и развивать их в реальном времени.</a:t>
            </a:r>
            <a:endParaRPr sz="1530" cap="none"/>
          </a:p>
        </p:txBody>
      </p:sp>
      <p:sp>
        <p:nvSpPr>
          <p:cNvPr id="8" name="Google Shape;83;p10"/>
          <p:cNvSpPr>
            <a:extLst>
              <a:ext uri="smNativeData">
                <pr:smNativeData xmlns:pr="smNativeData" xmlns="smNativeData" val="SMDATA_15_oOq8ZhMAAAAlAAAAZQAAAA0AAAAAkAAAAEgAAACQAAAASAAAAAAAAAAAAAAAAAAAAAEAAABQAAAAAAAAAAAA8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Bb/uw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Bb/uwB/f38ARFRqA8zMzADAwP8Af39/AAAAAAAAAAAAAAAAAAAAAAAAAAAAIQAAABgAAAAUAAAA7yUAANMQAACgKAAAgxMAABAAAAAmAAAACAAAAP//////////"/>
              </a:ext>
            </a:extLst>
          </p:cNvSpPr>
          <p:nvPr/>
        </p:nvSpPr>
        <p:spPr>
          <a:xfrm>
            <a:off x="6166485" y="2734945"/>
            <a:ext cx="437515" cy="436880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 cap="flat" cmpd="sng" algn="ctr">
            <a:solidFill>
              <a:srgbClr val="16FFBB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9" name="Google Shape;84;p10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7yYAAF8RAACgJwAA9xIAABAAAAAmAAAACAAAAP//////////"/>
              </a:ext>
            </a:extLst>
          </p:cNvSpPr>
          <p:nvPr/>
        </p:nvSpPr>
        <p:spPr>
          <a:xfrm>
            <a:off x="6329045" y="2823845"/>
            <a:ext cx="112395" cy="259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40" b="1" cap="none">
                <a:solidFill>
                  <a:srgbClr val="E0E4E6"/>
                </a:solidFill>
                <a:latin typeface="Spline Sans" pitchFamily="0" charset="0"/>
                <a:ea typeface="Spline Sans" pitchFamily="0" charset="0"/>
                <a:cs typeface="Spline Sans" pitchFamily="0" charset="0"/>
              </a:rPr>
              <a:t>1</a:t>
            </a:r>
            <a:endParaRPr sz="204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0" name="Google Shape;85;p10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NMQAAAlPAAAfBIAABAAAAAmAAAACAAAAP//////////"/>
              </a:ext>
            </a:extLst>
          </p:cNvSpPr>
          <p:nvPr/>
        </p:nvSpPr>
        <p:spPr>
          <a:xfrm>
            <a:off x="6798310" y="2734945"/>
            <a:ext cx="2978785" cy="269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700" b="1" cap="none">
                <a:solidFill>
                  <a:srgbClr val="E0E4E6"/>
                </a:solidFill>
              </a:rPr>
              <a:t>Генерация новых историй</a:t>
            </a:r>
            <a:endParaRPr sz="1700" cap="none"/>
          </a:p>
        </p:txBody>
      </p:sp>
      <p:sp>
        <p:nvSpPr>
          <p:cNvPr id="11" name="Google Shape;86;p10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DQTAADRVQAAHRUAABAAAAAmAAAACAAAAP//////////"/>
              </a:ext>
            </a:extLst>
          </p:cNvSpPr>
          <p:nvPr/>
        </p:nvSpPr>
        <p:spPr>
          <a:xfrm>
            <a:off x="6798310" y="3121660"/>
            <a:ext cx="7152005" cy="3105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30" cap="none">
                <a:solidFill>
                  <a:srgbClr val="E0E4E6"/>
                </a:solidFill>
              </a:rPr>
              <a:t>Бот может генерировать новые сюжетные линии, персонажей и события.</a:t>
            </a:r>
            <a:endParaRPr sz="1530" cap="none"/>
          </a:p>
        </p:txBody>
      </p:sp>
      <p:sp>
        <p:nvSpPr>
          <p:cNvPr id="12" name="Google Shape;87;p10"/>
          <p:cNvSpPr>
            <a:extLst>
              <a:ext uri="smNativeData">
                <pr:smNativeData xmlns:pr="smNativeData" xmlns="smNativeData" val="SMDATA_15_oOq8ZhMAAAAlAAAAZQAAAA0AAAAAkAAAAEgAAACQAAAASAAAAAAAAAAAAAAAAAAAAAEAAABQAAAAAAAAAAAA8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Cnd2g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Cnd2gB/f38ARFRqA8zMzADAwP8Af39/AAAAAAAAAAAAAAAAAAAAAAAAAAAAIQAAABgAAAAUAAAA7yUAAKcXAACgKAAAWBoAABAAAAAmAAAACAAAAP//////////"/>
              </a:ext>
            </a:extLst>
          </p:cNvSpPr>
          <p:nvPr/>
        </p:nvSpPr>
        <p:spPr>
          <a:xfrm>
            <a:off x="6166485" y="3844925"/>
            <a:ext cx="437515" cy="437515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 cap="flat" cmpd="sng" algn="ctr">
            <a:solidFill>
              <a:srgbClr val="29DDDA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3" name="Google Shape;88;p10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1iYAADQYAAC5JwAAzBkAABAAAAAmAAAACAAAAP//////////"/>
              </a:ext>
            </a:extLst>
          </p:cNvSpPr>
          <p:nvPr/>
        </p:nvSpPr>
        <p:spPr>
          <a:xfrm>
            <a:off x="6313170" y="3934460"/>
            <a:ext cx="144145" cy="259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40" b="1" cap="none">
                <a:solidFill>
                  <a:srgbClr val="E0E4E6"/>
                </a:solidFill>
                <a:latin typeface="Spline Sans" pitchFamily="0" charset="0"/>
                <a:ea typeface="Spline Sans" pitchFamily="0" charset="0"/>
                <a:cs typeface="Spline Sans" pitchFamily="0" charset="0"/>
              </a:rPr>
              <a:t>2</a:t>
            </a:r>
            <a:endParaRPr sz="204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4" name="Google Shape;89;p10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KcXAABERQAAUBkAABAAAAAmAAAACAAAAP//////////"/>
              </a:ext>
            </a:extLst>
          </p:cNvSpPr>
          <p:nvPr/>
        </p:nvSpPr>
        <p:spPr>
          <a:xfrm>
            <a:off x="6798310" y="3844925"/>
            <a:ext cx="4461510" cy="269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700" b="1" cap="none">
                <a:solidFill>
                  <a:srgbClr val="E0E4E6"/>
                </a:solidFill>
              </a:rPr>
              <a:t>Развитие истории в реальном времени</a:t>
            </a:r>
            <a:endParaRPr sz="1700" cap="none"/>
          </a:p>
        </p:txBody>
      </p:sp>
      <p:sp>
        <p:nvSpPr>
          <p:cNvPr id="15" name="Google Shape;90;p10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AgaAADRVQAA2x0AABAAAAAmAAAACAAAAP//////////"/>
              </a:ext>
            </a:extLst>
          </p:cNvSpPr>
          <p:nvPr/>
        </p:nvSpPr>
        <p:spPr>
          <a:xfrm>
            <a:off x="6798310" y="4231640"/>
            <a:ext cx="7152005" cy="62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30" cap="none">
                <a:solidFill>
                  <a:srgbClr val="E0E4E6"/>
                </a:solidFill>
              </a:rPr>
              <a:t>Бот позволяет игрокам развивать историю на ходу, реагируя на их действия.</a:t>
            </a:r>
            <a:endParaRPr sz="1530" cap="none"/>
          </a:p>
        </p:txBody>
      </p:sp>
      <p:sp>
        <p:nvSpPr>
          <p:cNvPr id="16" name="Google Shape;91;p10"/>
          <p:cNvSpPr>
            <a:extLst>
              <a:ext uri="smNativeData">
                <pr:smNativeData xmlns:pr="smNativeData" xmlns="smNativeData" val="SMDATA_15_oOq8ZhMAAAAlAAAAZQAAAA0AAAAAkAAAAEgAAACQAAAASAAAAAAAAAAAAAAAAAAAAAEAAABQAAAAAAAAAAAA8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Den5w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Den5wB/f38ARFRqA8zMzADAwP8Af39/AAAAAAAAAAAAAAAAAAAAAAAAAAAAIQAAABgAAAAUAAAA7yUAAGUgAACgKAAAFiMAABAAAAAmAAAACAAAAP//////////"/>
              </a:ext>
            </a:extLst>
          </p:cNvSpPr>
          <p:nvPr/>
        </p:nvSpPr>
        <p:spPr>
          <a:xfrm>
            <a:off x="6166485" y="5266055"/>
            <a:ext cx="437515" cy="437515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 cap="flat" cmpd="sng" algn="ctr">
            <a:solidFill>
              <a:srgbClr val="37A7E7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7" name="Google Shape;92;p10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CYAAPIgAAC/JwAAiiIAABAAAAAmAAAACAAAAP//////////"/>
              </a:ext>
            </a:extLst>
          </p:cNvSpPr>
          <p:nvPr/>
        </p:nvSpPr>
        <p:spPr>
          <a:xfrm>
            <a:off x="6309360" y="5355590"/>
            <a:ext cx="151765" cy="259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40" b="1" cap="none">
                <a:solidFill>
                  <a:srgbClr val="E0E4E6"/>
                </a:solidFill>
                <a:latin typeface="Spline Sans" pitchFamily="0" charset="0"/>
                <a:ea typeface="Spline Sans" pitchFamily="0" charset="0"/>
                <a:cs typeface="Spline Sans" pitchFamily="0" charset="0"/>
              </a:rPr>
              <a:t>3</a:t>
            </a:r>
            <a:endParaRPr sz="204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8" name="Google Shape;93;p10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GUgAAAaNwAADiIAABAAAAAmAAAACAAAAP//////////"/>
              </a:ext>
            </a:extLst>
          </p:cNvSpPr>
          <p:nvPr/>
        </p:nvSpPr>
        <p:spPr>
          <a:xfrm>
            <a:off x="6798310" y="5266055"/>
            <a:ext cx="2159000" cy="269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700" b="1" cap="none">
                <a:solidFill>
                  <a:srgbClr val="E0E4E6"/>
                </a:solidFill>
              </a:rPr>
              <a:t>Анализ ситуаций</a:t>
            </a:r>
            <a:endParaRPr sz="1700" cap="none"/>
          </a:p>
        </p:txBody>
      </p:sp>
      <p:sp>
        <p:nvSpPr>
          <p:cNvPr id="19" name="Google Shape;94;p10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MYiAADRVQAAryQAABAAAAAmAAAACAAAAP//////////"/>
              </a:ext>
            </a:extLst>
          </p:cNvSpPr>
          <p:nvPr/>
        </p:nvSpPr>
        <p:spPr>
          <a:xfrm>
            <a:off x="6798310" y="5652770"/>
            <a:ext cx="7152005" cy="3105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30" cap="none">
                <a:solidFill>
                  <a:srgbClr val="E0E4E6"/>
                </a:solidFill>
              </a:rPr>
              <a:t>Бот оценивает сложность событий, с которыми сталкивается игрок.</a:t>
            </a:r>
            <a:endParaRPr sz="1530" cap="none"/>
          </a:p>
        </p:txBody>
      </p:sp>
      <p:sp>
        <p:nvSpPr>
          <p:cNvPr id="20" name="Google Shape;95;p10"/>
          <p:cNvSpPr>
            <a:extLst>
              <a:ext uri="smNativeData">
                <pr:smNativeData xmlns:pr="smNativeData" xmlns="smNativeData" val="SMDATA_15_oOq8ZhMAAAAlAAAAZQAAAA0AAAAAkAAAAEgAAACQAAAASAAAAAAAAAAAAAAAAAAAAAEAAABQAAAAAAAAAAAA8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AkSMQ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AkSMQB/f38ARFRqA8zMzADAwP8Af39/AAAAAAAAAAAAAAAAAAAAAAAAAAAAIQAAABgAAAAUAAAA7yUAADonAACgKAAA6ikAABAAAAAmAAAACAAAAP//////////"/>
              </a:ext>
            </a:extLst>
          </p:cNvSpPr>
          <p:nvPr/>
        </p:nvSpPr>
        <p:spPr>
          <a:xfrm>
            <a:off x="6166485" y="6376670"/>
            <a:ext cx="437515" cy="436880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 cap="flat" cmpd="sng" algn="ctr">
            <a:solidFill>
              <a:srgbClr val="09123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21" name="Google Shape;96;p10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1CYAAMYnAAC7JwAAXikAABAAAAAmAAAACAAAAP//////////"/>
              </a:ext>
            </a:extLst>
          </p:cNvSpPr>
          <p:nvPr/>
        </p:nvSpPr>
        <p:spPr>
          <a:xfrm>
            <a:off x="6311900" y="6465570"/>
            <a:ext cx="146685" cy="259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40" b="1" cap="none">
                <a:solidFill>
                  <a:srgbClr val="E0E4E6"/>
                </a:solidFill>
                <a:latin typeface="Spline Sans" pitchFamily="0" charset="0"/>
                <a:ea typeface="Spline Sans" pitchFamily="0" charset="0"/>
                <a:cs typeface="Spline Sans" pitchFamily="0" charset="0"/>
              </a:rPr>
              <a:t>4</a:t>
            </a:r>
            <a:endParaRPr sz="204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22" name="Google Shape;97;p10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DonAAAaNwAA4ygAABAAAAAmAAAACAAAAP//////////"/>
              </a:ext>
            </a:extLst>
          </p:cNvSpPr>
          <p:nvPr/>
        </p:nvSpPr>
        <p:spPr>
          <a:xfrm>
            <a:off x="6798310" y="6376670"/>
            <a:ext cx="2159000" cy="269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700" b="1" cap="none">
                <a:solidFill>
                  <a:srgbClr val="E0E4E6"/>
                </a:solidFill>
              </a:rPr>
              <a:t>Взаимодействие</a:t>
            </a:r>
            <a:endParaRPr sz="1700" cap="none"/>
          </a:p>
        </p:txBody>
      </p:sp>
      <p:sp>
        <p:nvSpPr>
          <p:cNvPr id="23" name="Google Shape;98;p10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JopAADRVQAAbS0AABAAAAAmAAAACAAAAP//////////"/>
              </a:ext>
            </a:extLst>
          </p:cNvSpPr>
          <p:nvPr/>
        </p:nvSpPr>
        <p:spPr>
          <a:xfrm>
            <a:off x="6798310" y="6762750"/>
            <a:ext cx="7152005" cy="62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30" cap="none">
                <a:solidFill>
                  <a:srgbClr val="E0E4E6"/>
                </a:solidFill>
              </a:rPr>
              <a:t>Бот оценивает действия игрока, исходя из описания, характеристик игрока и броска 20-гранника.</a:t>
            </a:r>
            <a:endParaRPr sz="1530" cap="none"/>
          </a:p>
        </p:txBody>
      </p:sp>
      <p:pic>
        <p:nvPicPr>
          <p:cNvPr id="24" name="Изображение1"/>
          <p:cNvPicPr>
            <a:picLocks noChangeAspect="1"/>
            <a:extLst>
              <a:ext uri="smNativeData">
                <pr:smNativeData xmlns:pr="smNativeData" xmlns="smNativeData" val="SMDATA_17_oOq8Z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MQBAABeGwAAuCAAALMrAAAA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287020" y="4448810"/>
            <a:ext cx="5031740" cy="26549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4;p11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105;p11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EAAAAAAAAACggbAP///wgb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AAAAAJ/f38ARFRq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3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4" name="Google Shape;106;p11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c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EA4AAAAAAAAAFo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Google Shape;109;p11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DYF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2AMAAAcDAAALIQAAEwYAABAAAAAmAAAACAAAAP//////////"/>
              </a:ext>
            </a:extLst>
          </p:cNvSpPr>
          <p:nvPr/>
        </p:nvSpPr>
        <p:spPr>
          <a:xfrm>
            <a:off x="624840" y="492125"/>
            <a:ext cx="4746625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3120" b="1" cap="none">
                <a:solidFill>
                  <a:srgbClr val="F0FCFF"/>
                </a:solidFill>
              </a:rPr>
              <a:t>Как использовать бота</a:t>
            </a:r>
            <a:endParaRPr sz="3120" cap="none"/>
          </a:p>
        </p:txBody>
      </p:sp>
      <p:sp>
        <p:nvSpPr>
          <p:cNvPr id="6" name="Google Shape;110;p11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2AMAALkHAABoNAAAPAsAABAAAAAmAAAACAAAAP//////////"/>
              </a:ext>
            </a:extLst>
          </p:cNvSpPr>
          <p:nvPr/>
        </p:nvSpPr>
        <p:spPr>
          <a:xfrm>
            <a:off x="624840" y="1255395"/>
            <a:ext cx="7894320" cy="5708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cap="none">
                <a:solidFill>
                  <a:srgbClr val="E0E4E6"/>
                </a:solidFill>
              </a:rPr>
              <a:t>Бот доступен в Telegram. Чтобы начать использовать бота, необходимо добавить его в свой список контактов.</a:t>
            </a:r>
          </a:p>
        </p:txBody>
      </p:sp>
      <p:pic>
        <p:nvPicPr>
          <p:cNvPr id="7" name="Google Shape;111;p11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B1QItJ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NgDAAB4DAAAVQkAAEAV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" y="2026920"/>
            <a:ext cx="892175" cy="14274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Google Shape;112;p11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JENAADsGgAAFw8AABAAAAAmAAAACAAAAP//////////"/>
              </a:ext>
            </a:extLst>
          </p:cNvSpPr>
          <p:nvPr/>
        </p:nvSpPr>
        <p:spPr>
          <a:xfrm>
            <a:off x="1784350" y="2205355"/>
            <a:ext cx="2592070" cy="2476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60" b="1" cap="none">
                <a:solidFill>
                  <a:srgbClr val="E0E4E6"/>
                </a:solidFill>
              </a:rPr>
              <a:t>Добавить бота в Telegram</a:t>
            </a:r>
            <a:endParaRPr sz="1560" cap="none"/>
          </a:p>
        </p:txBody>
      </p:sp>
      <p:sp>
        <p:nvSpPr>
          <p:cNvPr id="9" name="Google Shape;113;p11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MAPAABoNAAAgREAABAAAAAmAAAACAAAAP//////////"/>
              </a:ext>
            </a:extLst>
          </p:cNvSpPr>
          <p:nvPr/>
        </p:nvSpPr>
        <p:spPr>
          <a:xfrm>
            <a:off x="1784350" y="2560320"/>
            <a:ext cx="6734810" cy="285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rPr>
              <a:t>Найдите бота в Telegram по его имени или ID</a:t>
            </a:r>
            <a:r>
              <a:rPr lang="en-us" cap="none">
                <a:solidFill>
                  <a:srgbClr val="E0E4E6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.</a:t>
            </a:r>
            <a:endParaRPr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10" name="Google Shape;114;p11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DvhpLg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NgDAABAFQAAVQkAAAke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" y="3454400"/>
            <a:ext cx="892175" cy="14281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Google Shape;115;p11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FkWAAAtFwAA4BcAABAAAAAmAAAACAAAAP//////////"/>
              </a:ext>
            </a:extLst>
          </p:cNvSpPr>
          <p:nvPr/>
        </p:nvSpPr>
        <p:spPr>
          <a:xfrm>
            <a:off x="1784350" y="3632835"/>
            <a:ext cx="1983105" cy="2482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60" b="1" cap="none">
                <a:solidFill>
                  <a:srgbClr val="E0E4E6"/>
                </a:solidFill>
              </a:rPr>
              <a:t>Начать игру</a:t>
            </a:r>
            <a:endParaRPr sz="1560" cap="none"/>
          </a:p>
        </p:txBody>
      </p:sp>
      <p:sp>
        <p:nvSpPr>
          <p:cNvPr id="12" name="Google Shape;116;p11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IgYAABoNAAAShoAABAAAAAmAAAACAAAAP//////////"/>
              </a:ext>
            </a:extLst>
          </p:cNvSpPr>
          <p:nvPr/>
        </p:nvSpPr>
        <p:spPr>
          <a:xfrm>
            <a:off x="1784350" y="3987800"/>
            <a:ext cx="6734810" cy="285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cap="none">
                <a:solidFill>
                  <a:srgbClr val="E0E4E6"/>
                </a:solidFill>
              </a:rPr>
              <a:t>Введите команду /start, чтобы начать игру.</a:t>
            </a:r>
          </a:p>
        </p:txBody>
      </p:sp>
      <p:pic>
        <p:nvPicPr>
          <p:cNvPr id="13" name="Google Shape;117;p11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BCQQx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NgDAAAJHgAAVQkAANEmAAAQAAAAJgAAAAgAAAD//////////w=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" y="4882515"/>
            <a:ext cx="892175" cy="14274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Google Shape;118;p11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CIfAAAtFwAAqCAAABAAAAAmAAAACAAAAP//////////"/>
              </a:ext>
            </a:extLst>
          </p:cNvSpPr>
          <p:nvPr/>
        </p:nvSpPr>
        <p:spPr>
          <a:xfrm>
            <a:off x="1784350" y="5060950"/>
            <a:ext cx="1983105" cy="2476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60" b="1" cap="none">
                <a:solidFill>
                  <a:srgbClr val="E0E4E6"/>
                </a:solidFill>
              </a:rPr>
              <a:t>Вводить данные</a:t>
            </a:r>
            <a:endParaRPr sz="1560" cap="none"/>
          </a:p>
        </p:txBody>
      </p:sp>
      <p:sp>
        <p:nvSpPr>
          <p:cNvPr id="15" name="Google Shape;119;p11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FAhAABoNAAAEiMAABAAAAAmAAAACAAAAP//////////"/>
              </a:ext>
            </a:extLst>
          </p:cNvSpPr>
          <p:nvPr/>
        </p:nvSpPr>
        <p:spPr>
          <a:xfrm>
            <a:off x="1784350" y="5415280"/>
            <a:ext cx="6734810" cy="285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cap="none">
                <a:solidFill>
                  <a:srgbClr val="E0E4E6"/>
                </a:solidFill>
              </a:rPr>
              <a:t>Введите описание ситуации и действия, которые вы хотите совершить.</a:t>
            </a:r>
          </a:p>
        </p:txBody>
      </p:sp>
      <p:pic>
        <p:nvPicPr>
          <p:cNvPr id="16" name="Google Shape;120;p11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NgDAADRJgAAVQkAAJkvAAAQAAAAJgAAAAgAAAD//////////w=="/>
              </a:ext>
            </a:extLst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" y="6309995"/>
            <a:ext cx="892175" cy="14274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Google Shape;121;p11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OonAADGFwAAcCkAABAAAAAmAAAACAAAAP//////////"/>
              </a:ext>
            </a:extLst>
          </p:cNvSpPr>
          <p:nvPr/>
        </p:nvSpPr>
        <p:spPr>
          <a:xfrm>
            <a:off x="1784350" y="6488430"/>
            <a:ext cx="2080260" cy="2476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60" b="1" cap="none">
                <a:solidFill>
                  <a:srgbClr val="E0E4E6"/>
                </a:solidFill>
              </a:rPr>
              <a:t>Получать результат</a:t>
            </a:r>
            <a:endParaRPr sz="1560" cap="none"/>
          </a:p>
        </p:txBody>
      </p:sp>
      <p:sp>
        <p:nvSpPr>
          <p:cNvPr id="18" name="Google Shape;122;p11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BkqAABoNAAA2isAABAAAAAmAAAACAAAAP//////////"/>
              </a:ext>
            </a:extLst>
          </p:cNvSpPr>
          <p:nvPr/>
        </p:nvSpPr>
        <p:spPr>
          <a:xfrm>
            <a:off x="1784350" y="6843395"/>
            <a:ext cx="6734810" cy="285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rPr>
              <a:t>Бот выведет результат действия в виде текста</a:t>
            </a:r>
            <a:r>
              <a:rPr lang="en-us" cap="none">
                <a:solidFill>
                  <a:srgbClr val="E0E4E6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.</a:t>
            </a:r>
            <a:endParaRPr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19" name="Изображение1"/>
          <p:cNvPicPr>
            <a:picLocks noChangeAspect="1"/>
            <a:extLst>
              <a:ext uri="smNativeData">
                <pr:smNativeData xmlns:pr="smNativeData" xmlns="smNativeData" val="SMDATA_17_oOq8Z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JBdAQCzmgAAoXkBAH7PAAAQAAAAJgAAAAgAAAD//////////w=="/>
              </a:ext>
            </a:extLst>
          </p:cNvPicPr>
          <p:nvPr/>
        </p:nvPicPr>
        <p:blipFill>
          <a:blip r:embed="rId9"/>
          <a:stretch>
            <a:fillRect/>
          </a:stretch>
        </p:blipFill>
        <p:spPr>
          <a:xfrm>
            <a:off x="56824880" y="25147905"/>
            <a:ext cx="4562475" cy="85820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Изображение2"/>
          <p:cNvPicPr>
            <a:picLocks noChangeAspect="1"/>
            <a:extLst>
              <a:ext uri="smNativeData">
                <pr:smNativeData xmlns:pr="smNativeData" xmlns="smNativeData" val="SMDATA_17_oOq8Z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oAE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O89AAD/////AFoAAJgyAAAQAAAAJgAAAAgAAAD//////////w=="/>
              </a:ext>
            </a:extLst>
          </p:cNvPicPr>
          <p:nvPr/>
        </p:nvPicPr>
        <p:blipFill>
          <a:blip r:embed="rId9"/>
          <a:srcRect l="0" t="0" r="0" b="4160"/>
          <a:stretch>
            <a:fillRect/>
          </a:stretch>
        </p:blipFill>
        <p:spPr>
          <a:xfrm>
            <a:off x="10067925" y="-635"/>
            <a:ext cx="4562475" cy="82251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8;p12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V7/cu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129;p12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IQgAADsJAADLPQAAcw0AABAAAAAmAAAACAAAAP//////////"/>
              </a:ext>
            </a:extLst>
          </p:cNvSpPr>
          <p:nvPr/>
        </p:nvSpPr>
        <p:spPr>
          <a:xfrm>
            <a:off x="1321435" y="1500505"/>
            <a:ext cx="8723630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4320" b="1" cap="none">
                <a:solidFill>
                  <a:srgbClr val="F0FCFF"/>
                </a:solidFill>
              </a:rPr>
              <a:t>Примеры использования бота</a:t>
            </a:r>
            <a:endParaRPr sz="4320" cap="none"/>
          </a:p>
        </p:txBody>
      </p:sp>
      <p:sp>
        <p:nvSpPr>
          <p:cNvPr id="4" name="Google Shape;130;p12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IQgAAHwQAADfUQAAWBUAABAAAAAmAAAACAAAAP//////////"/>
              </a:ext>
            </a:extLst>
          </p:cNvSpPr>
          <p:nvPr/>
        </p:nvSpPr>
        <p:spPr>
          <a:xfrm>
            <a:off x="1321435" y="2679700"/>
            <a:ext cx="11987530" cy="789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Бот может использоваться для генерации новых историй, развития существующих историй и анализа ситуаций в игре.</a:t>
            </a:r>
            <a:endParaRPr sz="1940" cap="none"/>
          </a:p>
        </p:txBody>
      </p:sp>
      <p:sp>
        <p:nvSpPr>
          <p:cNvPr id="5" name="Google Shape;131;p12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IQgAAJIYAAA9HgAAyhwAABAAAAAmAAAACAAAAP//////////"/>
              </a:ext>
            </a:extLst>
          </p:cNvSpPr>
          <p:nvPr/>
        </p:nvSpPr>
        <p:spPr>
          <a:xfrm>
            <a:off x="1321435" y="3994150"/>
            <a:ext cx="3594100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2160" b="1" cap="none">
                <a:solidFill>
                  <a:srgbClr val="F0FCFF"/>
                </a:solidFill>
              </a:rPr>
              <a:t>Генерация новых историй</a:t>
            </a:r>
            <a:endParaRPr sz="2160" cap="none"/>
          </a:p>
        </p:txBody>
      </p:sp>
      <p:sp>
        <p:nvSpPr>
          <p:cNvPr id="6" name="Google Shape;132;p12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IQgAAE8eAAA9HgAAmSUAABAAAAAmAAAACAAAAP//////////"/>
              </a:ext>
            </a:extLst>
          </p:cNvSpPr>
          <p:nvPr/>
        </p:nvSpPr>
        <p:spPr>
          <a:xfrm>
            <a:off x="1321435" y="4926965"/>
            <a:ext cx="3594100" cy="11849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Бот может генерировать новые сюжетные линии, персонажей и события.</a:t>
            </a:r>
            <a:endParaRPr sz="1940" cap="none"/>
          </a:p>
        </p:txBody>
      </p:sp>
      <p:sp>
        <p:nvSpPr>
          <p:cNvPr id="7" name="Google Shape;133;p12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/SEAAJIYAAAZOAAAyhwAABAAAAAmAAAACAAAAP//////////"/>
              </a:ext>
            </a:extLst>
          </p:cNvSpPr>
          <p:nvPr/>
        </p:nvSpPr>
        <p:spPr>
          <a:xfrm>
            <a:off x="5525135" y="3994150"/>
            <a:ext cx="3594100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2160" b="1" cap="none">
                <a:solidFill>
                  <a:srgbClr val="F0FCFF"/>
                </a:solidFill>
              </a:rPr>
              <a:t>Развитие существующих историй</a:t>
            </a:r>
            <a:endParaRPr sz="2160" cap="none"/>
          </a:p>
        </p:txBody>
      </p:sp>
      <p:sp>
        <p:nvSpPr>
          <p:cNvPr id="8" name="Google Shape;134;p12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/SEAAE8eAAAZOAAABygAABAAAAAmAAAACAAAAP//////////"/>
              </a:ext>
            </a:extLst>
          </p:cNvSpPr>
          <p:nvPr/>
        </p:nvSpPr>
        <p:spPr>
          <a:xfrm>
            <a:off x="5525135" y="4926965"/>
            <a:ext cx="3594100" cy="1579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Бот может помочь игрокам развивать существующие истории, реагируя на их действия.</a:t>
            </a:r>
            <a:endParaRPr sz="1940" cap="none"/>
          </a:p>
        </p:txBody>
      </p:sp>
      <p:sp>
        <p:nvSpPr>
          <p:cNvPr id="9" name="Google Shape;135;p12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2TsAAJIYAAC5TAAArhoAABAAAAAmAAAACAAAAP//////////"/>
              </a:ext>
            </a:extLst>
          </p:cNvSpPr>
          <p:nvPr/>
        </p:nvSpPr>
        <p:spPr>
          <a:xfrm>
            <a:off x="9728835" y="3994150"/>
            <a:ext cx="2743200" cy="342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2160" b="1" cap="none">
                <a:solidFill>
                  <a:srgbClr val="F0FCFF"/>
                </a:solidFill>
              </a:rPr>
              <a:t>Анализ ситуаций</a:t>
            </a:r>
            <a:endParaRPr sz="2160" cap="none"/>
          </a:p>
        </p:txBody>
      </p:sp>
      <p:sp>
        <p:nvSpPr>
          <p:cNvPr id="10" name="Google Shape;136;p12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2TsAADMcAAD1UQAA6yUAABAAAAAmAAAACAAAAP//////////"/>
              </a:ext>
            </a:extLst>
          </p:cNvSpPr>
          <p:nvPr/>
        </p:nvSpPr>
        <p:spPr>
          <a:xfrm>
            <a:off x="9728835" y="4584065"/>
            <a:ext cx="3594100" cy="1579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Бот может оценивать сложность событий, с которыми сталкивается игрок.</a:t>
            </a:r>
            <a:endParaRPr sz="194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3;p13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BzF4A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Google Shape;144;p13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GA1UE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D/////wCE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35"/>
            <a:ext cx="5486400" cy="82302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oogle Shape;145;p13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cP7//wAAAABf/v//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FoAAAA1AgAA/SEAAO8WAAAQAAAAJgAAAAgAAAD//////////w=="/>
              </a:ext>
            </a:extLst>
          </p:cNvPicPr>
          <p:nvPr/>
        </p:nvPicPr>
        <p:blipFill>
          <a:blip r:embed="rId5"/>
          <a:srcRect l="-4000" t="0" r="-4170" b="0"/>
          <a:stretch>
            <a:fillRect/>
          </a:stretch>
        </p:blipFill>
        <p:spPr>
          <a:xfrm>
            <a:off x="57150" y="358775"/>
            <a:ext cx="5467985" cy="33693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Google Shape;146;p13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NCtfQ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UAAOwCAAAZPQAA4AUAABAAAAAmAAAACAAAAP//////////"/>
              </a:ext>
            </a:extLst>
          </p:cNvSpPr>
          <p:nvPr/>
        </p:nvSpPr>
        <p:spPr>
          <a:xfrm>
            <a:off x="6091555" y="474980"/>
            <a:ext cx="3840480" cy="4800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3020" b="1" cap="none">
                <a:solidFill>
                  <a:srgbClr val="F0FCFF"/>
                </a:solidFill>
              </a:rPr>
              <a:t>Заключение</a:t>
            </a:r>
            <a:endParaRPr sz="3020" cap="none"/>
          </a:p>
        </p:txBody>
      </p:sp>
      <p:sp>
        <p:nvSpPr>
          <p:cNvPr id="6" name="Google Shape;147;p13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LDHTw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UAAHkHAABIVgAA4AoAABAAAAAmAAAACAAAAP//////////"/>
              </a:ext>
            </a:extLst>
          </p:cNvSpPr>
          <p:nvPr/>
        </p:nvSpPr>
        <p:spPr>
          <a:xfrm>
            <a:off x="6091555" y="1214755"/>
            <a:ext cx="7934325" cy="553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cap="none">
                <a:solidFill>
                  <a:srgbClr val="E0E4E6"/>
                </a:solidFill>
              </a:rPr>
              <a:t>Бот "Dungeonmasters" - это отличный инструмент для генерации новых историй и развития существующих историй в игре Dungeons and Dragons.</a:t>
            </a:r>
          </a:p>
        </p:txBody>
      </p:sp>
      <p:pic>
        <p:nvPicPr>
          <p:cNvPr id="7" name="Google Shape;148;p13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Cm2zyx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OxLAADkDwAAlE4AAIwS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12341860" y="2583180"/>
            <a:ext cx="431800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Google Shape;149;p13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HNsaW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hSUAAGoOAADQNQAA5A8AABAAAAAmAAAACAAAAP//////////"/>
              </a:ext>
            </a:extLst>
          </p:cNvSpPr>
          <p:nvPr/>
        </p:nvSpPr>
        <p:spPr>
          <a:xfrm>
            <a:off x="6099175" y="2343150"/>
            <a:ext cx="2648585" cy="240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10" b="1" cap="none">
                <a:solidFill>
                  <a:srgbClr val="E0E4E6"/>
                </a:solidFill>
              </a:rPr>
              <a:t>Генерация новых историй</a:t>
            </a:r>
            <a:endParaRPr sz="1510" cap="none"/>
          </a:p>
        </p:txBody>
      </p:sp>
      <p:sp>
        <p:nvSpPr>
          <p:cNvPr id="9" name="Google Shape;150;p13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UAAMYQAABkSAAAvBIAABAAAAAmAAAACAAAAP//////////"/>
              </a:ext>
            </a:extLst>
          </p:cNvSpPr>
          <p:nvPr/>
        </p:nvSpPr>
        <p:spPr>
          <a:xfrm>
            <a:off x="6091555" y="2726690"/>
            <a:ext cx="5676265" cy="3187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cap="none">
                <a:solidFill>
                  <a:srgbClr val="E0E4E6"/>
                </a:solidFill>
              </a:rPr>
              <a:t>Бот может генерировать новые сюжетные линии, персонажей и события.</a:t>
            </a:r>
          </a:p>
        </p:txBody>
      </p:sp>
      <p:pic>
        <p:nvPicPr>
          <p:cNvPr id="10" name="Google Shape;151;p13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uQoft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OxLAABlFwAAlE4AAA0aAAAQAAAAJgAAAAgAAAD//////////w=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12341860" y="3803015"/>
            <a:ext cx="431800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Google Shape;152;p13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LQ6zA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ZSUAAHoVAADMPQAA9BYAABAAAAAmAAAACAAAAP//////////"/>
              </a:ext>
            </a:extLst>
          </p:cNvSpPr>
          <p:nvPr/>
        </p:nvSpPr>
        <p:spPr>
          <a:xfrm>
            <a:off x="6078855" y="3491230"/>
            <a:ext cx="3966845" cy="240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10" b="1" cap="none">
                <a:solidFill>
                  <a:srgbClr val="E0E4E6"/>
                </a:solidFill>
              </a:rPr>
              <a:t>Развитие истории в реальном времени</a:t>
            </a:r>
            <a:endParaRPr sz="1510" cap="none"/>
          </a:p>
        </p:txBody>
      </p:sp>
      <p:sp>
        <p:nvSpPr>
          <p:cNvPr id="12" name="Google Shape;153;p13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EpFUt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UAANYXAABkSAAAqxkAABAAAAAmAAAACAAAAP//////////"/>
              </a:ext>
            </a:extLst>
          </p:cNvSpPr>
          <p:nvPr/>
        </p:nvSpPr>
        <p:spPr>
          <a:xfrm>
            <a:off x="6091555" y="3874770"/>
            <a:ext cx="5676265" cy="297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rPr>
              <a:t>Бот позволяет игрокам развивать историю на ходу, реагируя на их действия</a:t>
            </a:r>
            <a:r>
              <a:rPr lang="en-us" cap="none">
                <a:solidFill>
                  <a:srgbClr val="E0E4E6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.</a:t>
            </a:r>
            <a:endParaRPr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13" name="Google Shape;154;p13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CdplsZ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OpLAAB1HgAAkk4AAB4hAAAQAAAAJgAAAAgAAAD//////////w=="/>
              </a:ext>
            </a:extLst>
          </p:cNvPicPr>
          <p:nvPr/>
        </p:nvPicPr>
        <p:blipFill>
          <a:blip r:embed="rId8"/>
          <a:stretch>
            <a:fillRect/>
          </a:stretch>
        </p:blipFill>
        <p:spPr>
          <a:xfrm>
            <a:off x="12340590" y="4951095"/>
            <a:ext cx="431800" cy="432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Google Shape;155;p13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hSUAACIdAABVMQAAnB4AABAAAAAmAAAACAAAAP//////////"/>
              </a:ext>
            </a:extLst>
          </p:cNvSpPr>
          <p:nvPr/>
        </p:nvSpPr>
        <p:spPr>
          <a:xfrm>
            <a:off x="6099175" y="4735830"/>
            <a:ext cx="1920240" cy="240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10" b="1" cap="none">
                <a:solidFill>
                  <a:srgbClr val="E0E4E6"/>
                </a:solidFill>
              </a:rPr>
              <a:t>Анализ ситуаций</a:t>
            </a:r>
            <a:endParaRPr sz="1510" cap="none"/>
          </a:p>
        </p:txBody>
      </p:sp>
      <p:sp>
        <p:nvSpPr>
          <p:cNvPr id="15" name="Google Shape;156;p13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LM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UAAGgfAABkSAAAGyEAABAAAAAmAAAACAAAAP//////////"/>
              </a:ext>
            </a:extLst>
          </p:cNvSpPr>
          <p:nvPr/>
        </p:nvSpPr>
        <p:spPr>
          <a:xfrm>
            <a:off x="6091555" y="5105400"/>
            <a:ext cx="5676265" cy="276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cap="none">
                <a:solidFill>
                  <a:srgbClr val="E0E4E6"/>
                </a:solidFill>
              </a:rPr>
              <a:t>Бот оценивает сложность событий, с которыми сталкивается игрок.</a:t>
            </a:r>
          </a:p>
        </p:txBody>
      </p:sp>
      <p:pic>
        <p:nvPicPr>
          <p:cNvPr id="16" name="Google Shape;157;p13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JI+9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OxLAAC6JwAAlE4AAGIqAAAQAAAAJgAAAAgAAAD//////////w=="/>
              </a:ext>
            </a:extLst>
          </p:cNvPicPr>
          <p:nvPr/>
        </p:nvPicPr>
        <p:blipFill>
          <a:blip r:embed="rId9"/>
          <a:stretch>
            <a:fillRect/>
          </a:stretch>
        </p:blipFill>
        <p:spPr>
          <a:xfrm>
            <a:off x="12341860" y="6457950"/>
            <a:ext cx="431800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Google Shape;158;p13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hSUAABQlAABVMQAAjiYAABAAAAAmAAAACAAAAP//////////"/>
              </a:ext>
            </a:extLst>
          </p:cNvSpPr>
          <p:nvPr/>
        </p:nvSpPr>
        <p:spPr>
          <a:xfrm>
            <a:off x="6099175" y="6027420"/>
            <a:ext cx="1920240" cy="240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10" b="1" cap="none">
                <a:solidFill>
                  <a:srgbClr val="E0E4E6"/>
                </a:solidFill>
              </a:rPr>
              <a:t>Взаимодействие</a:t>
            </a:r>
            <a:endParaRPr sz="1510" cap="none"/>
          </a:p>
        </p:txBody>
      </p:sp>
      <p:sp>
        <p:nvSpPr>
          <p:cNvPr id="18" name="Google Shape;159;p13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Ej4Dw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UAAHsnAABGSQAAYCoAABAAAAAmAAAACAAAAP//////////"/>
              </a:ext>
            </a:extLst>
          </p:cNvSpPr>
          <p:nvPr/>
        </p:nvSpPr>
        <p:spPr>
          <a:xfrm>
            <a:off x="6091555" y="6417945"/>
            <a:ext cx="5819775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cap="none">
                <a:solidFill>
                  <a:srgbClr val="E0E4E6"/>
                </a:solidFill>
              </a:rPr>
              <a:t>Бот оценивает действия игрока, исходя из описания, характеристик игрока и броска 20-гранника.</a:t>
            </a:r>
          </a:p>
        </p:txBody>
      </p:sp>
      <p:pic>
        <p:nvPicPr>
          <p:cNvPr id="19" name="Изображение1"/>
          <p:cNvPicPr>
            <a:picLocks noChangeAspect="1"/>
            <a:extLst>
              <a:ext uri="smNativeData">
                <pr:smNativeData xmlns:pr="smNativeData" xmlns="smNativeData" val="SMDATA_17_oOq8Z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MQBAABRGAAAqiAAAP8wAAAAAAAAJgAAAAgAAAD//////////w=="/>
              </a:ext>
            </a:extLst>
          </p:cNvPicPr>
          <p:nvPr/>
        </p:nvPicPr>
        <p:blipFill>
          <a:blip r:embed="rId10"/>
          <a:stretch>
            <a:fillRect/>
          </a:stretch>
        </p:blipFill>
        <p:spPr>
          <a:xfrm>
            <a:off x="287020" y="3952875"/>
            <a:ext cx="5022850" cy="40119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5;p14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Cgu46z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166;p14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EAAAAAAAAACggbAP///wgb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AAAAAJ/f38ARFRq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3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4" name="Google Shape;167;p14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BtAPp3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EA4AAAAAAAAAFo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Google Shape;168;p14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BZgbYC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CY6AAB4BQAAGlgAACgt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889000"/>
            <a:ext cx="4869180" cy="6451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Google Shape;169;p14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UQUAAOkLAAARJwAAIRAAABAAAAAmAAAACAAAAP//////////"/>
              </a:ext>
            </a:extLst>
          </p:cNvSpPr>
          <p:nvPr/>
        </p:nvSpPr>
        <p:spPr>
          <a:xfrm>
            <a:off x="864235" y="1936115"/>
            <a:ext cx="5486400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4320" b="1" cap="none">
                <a:solidFill>
                  <a:srgbClr val="F0FCFF"/>
                </a:solidFill>
              </a:rPr>
              <a:t>Контакты</a:t>
            </a:r>
            <a:endParaRPr sz="4320" cap="none"/>
          </a:p>
        </p:txBody>
      </p:sp>
      <p:sp>
        <p:nvSpPr>
          <p:cNvPr id="7" name="Google Shape;170;p14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UQUAAGgSAADvMgAARBcAAAAAAAAmAAAACAAAAP//////////"/>
              </a:ext>
            </a:extLst>
          </p:cNvSpPr>
          <p:nvPr/>
        </p:nvSpPr>
        <p:spPr>
          <a:xfrm>
            <a:off x="864235" y="2992120"/>
            <a:ext cx="7415530" cy="789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Если у вас есть вопросы или предложения, пожалуйста, свяжитесь с нами по адресу: dbusygin70@gmail.com</a:t>
            </a:r>
            <a:endParaRPr lang="en-us" sz="1940" cap="none">
              <a:solidFill>
                <a:srgbClr val="E0E4E6"/>
              </a:solidFill>
            </a:endParaRPr>
          </a:p>
        </p:txBody>
      </p:sp>
      <p:sp>
        <p:nvSpPr>
          <p:cNvPr id="8" name="Google Shape;171;p14"/>
          <p:cNvSpPr>
            <a:extLst>
              <a:ext uri="smNativeData">
                <pr:smNativeData xmlns:pr="smNativeData" xmlns="smNativeData" val="SMDATA_15_oOq8ZhMAAAAlAAAAZQAAAA0AAAAAkAAAAEgAAACQAAAASAAAAAAAAAAAAAAAAAAAAAEAAABQAAAAYqHWNO841T8AAAAAAAAAAA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P///wAY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Eg1Qf8eAAAAaAAAAAAAAAAAAAAAAAAAAAAAAAAAAAAAECcAABAnAAAAAAAAAAAAAAAAAAAAAAAAAAAAAAAAAABN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///wB/f38ARFRqA8zMzADAwP8Af39/AAAAAAAAAAAAAAAAAAAAAAAAAAAAIQAAABgAAAAUAAAAUQUAAPoYAADvMgAAtyYAABAAAAAmAAAACAAAAP//////////"/>
              </a:ext>
            </a:extLst>
          </p:cNvSpPr>
          <p:nvPr/>
        </p:nvSpPr>
        <p:spPr>
          <a:xfrm>
            <a:off x="864235" y="4060190"/>
            <a:ext cx="7415530" cy="2233295"/>
          </a:xfrm>
          <a:prstGeom prst="roundRect">
            <a:avLst>
              <a:gd name="adj" fmla="val 16580"/>
            </a:avLst>
          </a:prstGeom>
          <a:noFill/>
          <a:ln w="15240" cap="flat" cmpd="sng" algn="ctr">
            <a:solidFill>
              <a:srgbClr val="FFFFFF">
                <a:alpha val="23000"/>
              </a:srgbClr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9" name="Google Shape;172;p14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EAAAAAAAAA////AP///whi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CB6Iw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J/f38ARFRqA8zMzADAwP8Af39/AAAAAAAAAAAAAAAAAAAAAAAAAAAAIQAAABgAAAAUAAAAaQUAABIZAADXMgAA2B8AABAAAAAmAAAACAAAAP//////////"/>
              </a:ext>
            </a:extLst>
          </p:cNvSpPr>
          <p:nvPr/>
        </p:nvSpPr>
        <p:spPr>
          <a:xfrm>
            <a:off x="879475" y="4075430"/>
            <a:ext cx="7385050" cy="1101090"/>
          </a:xfrm>
          <a:prstGeom prst="rect">
            <a:avLst/>
          </a:prstGeom>
          <a:solidFill>
            <a:srgbClr val="FFFFFF">
              <a:alpha val="2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0" name="Google Shape;173;p14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7QYAAAcaAACVGgAAdRwAABAAAAAmAAAACAAAAP//////////"/>
              </a:ext>
            </a:extLst>
          </p:cNvSpPr>
          <p:nvPr/>
        </p:nvSpPr>
        <p:spPr>
          <a:xfrm>
            <a:off x="1125855" y="4231005"/>
            <a:ext cx="3195320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Дмитрий Б.</a:t>
            </a:r>
            <a:endParaRPr sz="1940" cap="none"/>
          </a:p>
        </p:txBody>
      </p:sp>
      <p:sp>
        <p:nvSpPr>
          <p:cNvPr id="11" name="Google Shape;174;p14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QGB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qx0AAAcaAABTMQAA4x4AAAAAAAAmAAAACAAAAP//////////"/>
              </a:ext>
            </a:extLst>
          </p:cNvSpPr>
          <p:nvPr/>
        </p:nvSpPr>
        <p:spPr>
          <a:xfrm>
            <a:off x="4822825" y="4231005"/>
            <a:ext cx="3195320" cy="789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lang="en-us" sz="1940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t>dbusygin70@gmail.com</a:t>
            </a:r>
          </a:p>
        </p:txBody>
      </p:sp>
      <p:sp>
        <p:nvSpPr>
          <p:cNvPr id="12" name="Google Shape;175;p14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EAAAAAAAAAAAAAAP///whi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///wEAAAAAAAAAAAAAAAAAAAAAAAAAAAAAAAAAAAAAAAAAAAAAAAJ/f38ARFRqA8zMzADAwP8Af39/AAAAAAAAAAAAAAAAAAAAAAAAAAAAIQAAABgAAAAUAAAAaQUAANgfAADXMgAAnyYAABAAAAAmAAAACAAAAP//////////"/>
              </a:ext>
            </a:extLst>
          </p:cNvSpPr>
          <p:nvPr/>
        </p:nvSpPr>
        <p:spPr>
          <a:xfrm>
            <a:off x="879475" y="5176520"/>
            <a:ext cx="7385050" cy="1101725"/>
          </a:xfrm>
          <a:prstGeom prst="rect">
            <a:avLst/>
          </a:prstGeom>
          <a:solidFill>
            <a:srgbClr val="000000">
              <a:alpha val="2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3" name="Google Shape;176;p14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B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7QYAAM4gAACVGgAAPCMAABAAAAAmAAAACAAAAP//////////"/>
              </a:ext>
            </a:extLst>
          </p:cNvSpPr>
          <p:nvPr/>
        </p:nvSpPr>
        <p:spPr>
          <a:xfrm>
            <a:off x="1125855" y="5332730"/>
            <a:ext cx="3195320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Нурсултан У.</a:t>
            </a:r>
            <a:endParaRPr sz="1940" cap="none"/>
          </a:p>
        </p:txBody>
      </p:sp>
      <p:sp>
        <p:nvSpPr>
          <p:cNvPr id="14" name="Google Shape;177;p14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qx0AAM4gAABTMQAAqiUAABAAAAAmAAAACAAAAP//////////"/>
              </a:ext>
            </a:extLst>
          </p:cNvSpPr>
          <p:nvPr/>
        </p:nvSpPr>
        <p:spPr>
          <a:xfrm>
            <a:off x="4822825" y="5332730"/>
            <a:ext cx="3195320" cy="789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40" cap="none">
                <a:solidFill>
                  <a:srgbClr val="E0E4E6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stapkt@gmail.com</a:t>
            </a:r>
            <a:endParaRPr sz="194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83;p15" descr="preencoded.png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ThGgX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184;p15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EAAAAAAAAACggbAP///wgb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UAAP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AAAAAJ/f38ARFRq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3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4" name="Google Shape;185;p15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MABA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lwsAAEAEAAAvRgAAYwgAABAAAAAmAAAACAAAAP//////////"/>
              </a:ext>
            </a:extLst>
          </p:cNvSpPr>
          <p:nvPr/>
        </p:nvSpPr>
        <p:spPr>
          <a:xfrm>
            <a:off x="1884045" y="690880"/>
            <a:ext cx="9525000" cy="6724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4235" b="1" cap="none">
                <a:solidFill>
                  <a:srgbClr val="F0FCFF"/>
                </a:solidFill>
              </a:rPr>
              <a:t>Команда Dungeon Masters</a:t>
            </a:r>
            <a:endParaRPr sz="4235" cap="none"/>
          </a:p>
        </p:txBody>
      </p:sp>
      <p:sp>
        <p:nvSpPr>
          <p:cNvPr id="5" name="Google Shape;186;p15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D/A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6wsAAOQJAACfRgAAXAwAABAAAAAmAAAACAAAAP//////////"/>
              </a:ext>
            </a:extLst>
          </p:cNvSpPr>
          <p:nvPr/>
        </p:nvSpPr>
        <p:spPr>
          <a:xfrm>
            <a:off x="1937385" y="1607820"/>
            <a:ext cx="9542780" cy="401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05" cap="none">
                <a:solidFill>
                  <a:srgbClr val="E0E4E6"/>
                </a:solidFill>
              </a:rPr>
              <a:t>Члены нашей команды</a:t>
            </a:r>
            <a:endParaRPr sz="1905" cap="none"/>
          </a:p>
        </p:txBody>
      </p:sp>
      <p:sp>
        <p:nvSpPr>
          <p:cNvPr id="6" name="Google Shape;188;p15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D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HTAAAA0pAAByQAAAQisAABAAAAAmAAAACAAAAP//////////"/>
              </a:ext>
            </a:extLst>
          </p:cNvSpPr>
          <p:nvPr/>
        </p:nvSpPr>
        <p:spPr>
          <a:xfrm>
            <a:off x="7821295" y="6673215"/>
            <a:ext cx="2654935" cy="358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bg1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2115" b="1" cap="none"/>
              <a:t>Дмитрий Б.</a:t>
            </a:r>
            <a:r>
              <a:rPr sz="2115" cap="none"/>
              <a:t> Фиксы за three hundred bucks</a:t>
            </a:r>
            <a:endParaRPr sz="2115" cap="none"/>
          </a:p>
        </p:txBody>
      </p:sp>
      <p:sp>
        <p:nvSpPr>
          <p:cNvPr id="7" name="Google Shape;189;p15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MFB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VEEAAJEOAABIWAAAOhUAABAAAAAmAAAACAAAAP//////////"/>
              </a:ext>
            </a:extLst>
          </p:cNvSpPr>
          <p:nvPr/>
        </p:nvSpPr>
        <p:spPr>
          <a:xfrm>
            <a:off x="10619740" y="2367915"/>
            <a:ext cx="3731260" cy="1082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lang="en-us" sz="1905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t>Генерация идей, разработка промптов, и вспомогательных функций</a:t>
            </a:r>
          </a:p>
        </p:txBody>
      </p:sp>
      <p:pic>
        <p:nvPicPr>
          <p:cNvPr id="8" name="Google Shape;190;p15"/>
          <p:cNvPicPr>
            <a:extLst>
              <a:ext uri="smNativeData">
                <pr:smNativeData xmlns:pr="smNativeData" xmlns="smNativeData" val="SMDATA_17_oOq8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5DJBO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M8LAAAgDgAAzxsAACMm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919605" y="2296160"/>
            <a:ext cx="2600960" cy="39033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Google Shape;191;p15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D/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6wsAANgmAADPGwAAsysAABAAAAAmAAAACAAAAP//////////"/>
              </a:ext>
            </a:extLst>
          </p:cNvSpPr>
          <p:nvPr/>
        </p:nvSpPr>
        <p:spPr>
          <a:xfrm>
            <a:off x="1937385" y="6314440"/>
            <a:ext cx="2583180" cy="7893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2115" b="1" cap="none">
                <a:solidFill>
                  <a:srgbClr val="E0E4E6"/>
                </a:solidFill>
              </a:rPr>
              <a:t>Нурсултан У. Главный Boss of the gym </a:t>
            </a:r>
            <a:endParaRPr sz="2115" cap="none"/>
          </a:p>
        </p:txBody>
      </p:sp>
      <p:sp>
        <p:nvSpPr>
          <p:cNvPr id="10" name="Google Shape;192;p15"/>
          <p:cNvSpPr>
            <a:extLst>
              <a:ext uri="smNativeData">
                <pr:smNativeData xmlns:pr="smNativeData" xmlns="smNativeData" val="SMDATA_15_oOq8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P8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Ih0AAJEOAAAGLQAAbBMAABAAAAAmAAAACAAAAP//////////"/>
              </a:ext>
            </a:extLst>
          </p:cNvSpPr>
          <p:nvPr/>
        </p:nvSpPr>
        <p:spPr>
          <a:xfrm>
            <a:off x="4735830" y="2367915"/>
            <a:ext cx="2583180" cy="7893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05" cap="none">
                <a:solidFill>
                  <a:srgbClr val="E0E4E6"/>
                </a:solidFill>
              </a:rPr>
              <a:t>Разработка бота и промптов, генерация идей.</a:t>
            </a:r>
            <a:endParaRPr sz="1905" cap="none"/>
          </a:p>
        </p:txBody>
      </p:sp>
      <p:pic>
        <p:nvPicPr>
          <p:cNvPr id="11" name="Изображение1"/>
          <p:cNvPicPr>
            <a:picLocks noChangeAspect="1"/>
            <a:extLst>
              <a:ext uri="smNativeData">
                <pr:smNativeData xmlns:pr="smNativeData" xmlns="smNativeData" val="SMDATA_17_oOq8Z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VgQAAFMJAAA8DQAA5Qo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QwAACKDgAAckAAACsoAAAQAAAAJgAAAAgAAAD//////////w=="/>
              </a:ext>
            </a:extLst>
          </p:cNvPicPr>
          <p:nvPr/>
        </p:nvPicPr>
        <p:blipFill>
          <a:blip r:embed="rId5"/>
          <a:srcRect l="11100" t="23870" r="33880" b="27890"/>
          <a:stretch>
            <a:fillRect/>
          </a:stretch>
        </p:blipFill>
        <p:spPr>
          <a:xfrm>
            <a:off x="7805420" y="2363470"/>
            <a:ext cx="2670810" cy="41662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E7E6E6"/>
      </a:dk2>
      <a:lt2>
        <a:srgbClr val="44546A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E7E6E6"/>
      </a:dk2>
      <a:lt2>
        <a:srgbClr val="44546A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Dima</cp:lastModifiedBy>
  <cp:revision>0</cp:revision>
  <dcterms:created xsi:type="dcterms:W3CDTF">2024-08-14T18:52:27Z</dcterms:created>
  <dcterms:modified xsi:type="dcterms:W3CDTF">2024-08-14T17:34:24Z</dcterms:modified>
</cp:coreProperties>
</file>